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3.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4.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877" r:id="rId5"/>
    <p:sldMasterId id="2147483964" r:id="rId6"/>
    <p:sldMasterId id="2147484051" r:id="rId7"/>
    <p:sldMasterId id="2147484138" r:id="rId8"/>
  </p:sldMasterIdLst>
  <p:notesMasterIdLst>
    <p:notesMasterId r:id="rId30"/>
  </p:notesMasterIdLst>
  <p:handoutMasterIdLst>
    <p:handoutMasterId r:id="rId31"/>
  </p:handoutMasterIdLst>
  <p:sldIdLst>
    <p:sldId id="567" r:id="rId9"/>
    <p:sldId id="586" r:id="rId10"/>
    <p:sldId id="608" r:id="rId11"/>
    <p:sldId id="607" r:id="rId12"/>
    <p:sldId id="618" r:id="rId13"/>
    <p:sldId id="619" r:id="rId14"/>
    <p:sldId id="620" r:id="rId15"/>
    <p:sldId id="609" r:id="rId16"/>
    <p:sldId id="610" r:id="rId17"/>
    <p:sldId id="611" r:id="rId18"/>
    <p:sldId id="612" r:id="rId19"/>
    <p:sldId id="614" r:id="rId20"/>
    <p:sldId id="613" r:id="rId21"/>
    <p:sldId id="625" r:id="rId22"/>
    <p:sldId id="615" r:id="rId23"/>
    <p:sldId id="616" r:id="rId24"/>
    <p:sldId id="617" r:id="rId25"/>
    <p:sldId id="621" r:id="rId26"/>
    <p:sldId id="622" r:id="rId27"/>
    <p:sldId id="623" r:id="rId28"/>
    <p:sldId id="624" r:id="rId29"/>
  </p:sldIdLst>
  <p:sldSz cx="12192000" cy="6858000"/>
  <p:notesSz cx="6645275" cy="9775825"/>
  <p:custDataLst>
    <p:tags r:id="rId32"/>
  </p:custDataLst>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DE8BF54A-1323-4403-83F8-D7B5510C9D53}">
          <p14:sldIdLst>
            <p14:sldId id="567"/>
            <p14:sldId id="586"/>
            <p14:sldId id="608"/>
            <p14:sldId id="607"/>
            <p14:sldId id="618"/>
            <p14:sldId id="619"/>
            <p14:sldId id="620"/>
            <p14:sldId id="609"/>
            <p14:sldId id="610"/>
            <p14:sldId id="611"/>
            <p14:sldId id="612"/>
            <p14:sldId id="614"/>
            <p14:sldId id="613"/>
            <p14:sldId id="625"/>
            <p14:sldId id="615"/>
            <p14:sldId id="616"/>
            <p14:sldId id="617"/>
            <p14:sldId id="621"/>
            <p14:sldId id="622"/>
            <p14:sldId id="623"/>
            <p14:sldId id="624"/>
          </p14:sldIdLst>
        </p14:section>
      </p14:sectionLst>
    </p:ext>
    <p:ext uri="{EFAFB233-063F-42B5-8137-9DF3F51BA10A}">
      <p15:sldGuideLst xmlns:p15="http://schemas.microsoft.com/office/powerpoint/2012/main">
        <p15:guide id="1" pos="3840" userDrawn="1">
          <p15:clr>
            <a:srgbClr val="A4A3A4"/>
          </p15:clr>
        </p15:guide>
        <p15:guide id="2" orient="horz" pos="377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row, Joshua" initials="BJ" lastIdx="11" clrIdx="0">
    <p:extLst>
      <p:ext uri="{19B8F6BF-5375-455C-9EA6-DF929625EA0E}">
        <p15:presenceInfo xmlns:p15="http://schemas.microsoft.com/office/powerpoint/2012/main" userId="S-1-5-21-3476036342-1731177862-1559577602-51474" providerId="AD"/>
      </p:ext>
    </p:extLst>
  </p:cmAuthor>
  <p:cmAuthor id="2" name="Singh, Vaishali" initials="SV" lastIdx="7" clrIdx="1">
    <p:extLst>
      <p:ext uri="{19B8F6BF-5375-455C-9EA6-DF929625EA0E}">
        <p15:presenceInfo xmlns:p15="http://schemas.microsoft.com/office/powerpoint/2012/main" userId="S-1-5-21-3476036342-1731177862-1559577602-15527" providerId="AD"/>
      </p:ext>
    </p:extLst>
  </p:cmAuthor>
  <p:cmAuthor id="3" name="Grant" initials="G" lastIdx="1" clrIdx="2">
    <p:extLst>
      <p:ext uri="{19B8F6BF-5375-455C-9EA6-DF929625EA0E}">
        <p15:presenceInfo xmlns:p15="http://schemas.microsoft.com/office/powerpoint/2012/main" userId="Grant" providerId="None"/>
      </p:ext>
    </p:extLst>
  </p:cmAuthor>
  <p:cmAuthor id="4" name="Foppa, Pedro" initials="FP" lastIdx="1" clrIdx="3">
    <p:extLst>
      <p:ext uri="{19B8F6BF-5375-455C-9EA6-DF929625EA0E}">
        <p15:presenceInfo xmlns:p15="http://schemas.microsoft.com/office/powerpoint/2012/main" userId="S::pfoppa@qa.com::78b15ebb-14ab-45f0-97b3-f50a9b67ce6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050"/>
    <a:srgbClr val="00CEF9"/>
    <a:srgbClr val="03EAB3"/>
    <a:srgbClr val="00D2FE"/>
    <a:srgbClr val="28CEF6"/>
    <a:srgbClr val="FFD217"/>
    <a:srgbClr val="FF6124"/>
    <a:srgbClr val="EECF40"/>
    <a:srgbClr val="A5FFFF"/>
    <a:srgbClr val="00ED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3883" autoAdjust="0"/>
  </p:normalViewPr>
  <p:slideViewPr>
    <p:cSldViewPr snapToGrid="0" snapToObjects="1">
      <p:cViewPr varScale="1">
        <p:scale>
          <a:sx n="62" d="100"/>
          <a:sy n="62" d="100"/>
        </p:scale>
        <p:origin x="804" y="56"/>
      </p:cViewPr>
      <p:guideLst>
        <p:guide pos="3840"/>
        <p:guide orient="horz" pos="3771"/>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79" d="100"/>
          <a:sy n="79" d="100"/>
        </p:scale>
        <p:origin x="3354"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notesMaster" Target="notesMasters/notesMaster1.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879725" cy="49053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763964" y="1"/>
            <a:ext cx="2879725" cy="490538"/>
          </a:xfrm>
          <a:prstGeom prst="rect">
            <a:avLst/>
          </a:prstGeom>
        </p:spPr>
        <p:txBody>
          <a:bodyPr vert="horz" lIns="91440" tIns="45720" rIns="91440" bIns="45720" rtlCol="0"/>
          <a:lstStyle>
            <a:lvl1pPr algn="r">
              <a:defRPr sz="1200"/>
            </a:lvl1pPr>
          </a:lstStyle>
          <a:p>
            <a:fld id="{86D088FE-3E68-47FE-8BA4-634CD34BABBC}" type="datetimeFigureOut">
              <a:rPr lang="en-GB" smtClean="0"/>
              <a:t>27/07/2022</a:t>
            </a:fld>
            <a:endParaRPr lang="en-GB"/>
          </a:p>
        </p:txBody>
      </p:sp>
      <p:sp>
        <p:nvSpPr>
          <p:cNvPr id="4" name="Footer Placeholder 3"/>
          <p:cNvSpPr>
            <a:spLocks noGrp="1"/>
          </p:cNvSpPr>
          <p:nvPr>
            <p:ph type="ftr" sz="quarter" idx="2"/>
          </p:nvPr>
        </p:nvSpPr>
        <p:spPr>
          <a:xfrm>
            <a:off x="1" y="9285289"/>
            <a:ext cx="2879725" cy="490536"/>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763964" y="9285289"/>
            <a:ext cx="2879725" cy="490536"/>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879619" cy="490489"/>
          </a:xfrm>
          <a:prstGeom prst="rect">
            <a:avLst/>
          </a:prstGeom>
        </p:spPr>
        <p:txBody>
          <a:bodyPr vert="horz" lIns="91440" tIns="45720" rIns="91440" bIns="45720" rtlCol="0"/>
          <a:lstStyle>
            <a:lvl1pPr algn="l">
              <a:defRPr sz="1200">
                <a:latin typeface="Montserrat" panose="00000500000000000000" pitchFamily="2" charset="0"/>
              </a:defRPr>
            </a:lvl1pPr>
          </a:lstStyle>
          <a:p>
            <a:endParaRPr lang="en-GB" dirty="0"/>
          </a:p>
        </p:txBody>
      </p:sp>
      <p:sp>
        <p:nvSpPr>
          <p:cNvPr id="3" name="Date Placeholder 2"/>
          <p:cNvSpPr>
            <a:spLocks noGrp="1"/>
          </p:cNvSpPr>
          <p:nvPr>
            <p:ph type="dt" idx="1"/>
          </p:nvPr>
        </p:nvSpPr>
        <p:spPr>
          <a:xfrm>
            <a:off x="3764119" y="0"/>
            <a:ext cx="2879619" cy="490489"/>
          </a:xfrm>
          <a:prstGeom prst="rect">
            <a:avLst/>
          </a:prstGeom>
        </p:spPr>
        <p:txBody>
          <a:bodyPr vert="horz" lIns="91440" tIns="45720" rIns="91440" bIns="45720" rtlCol="0"/>
          <a:lstStyle>
            <a:lvl1pPr algn="r">
              <a:defRPr sz="1200">
                <a:latin typeface="Montserrat" panose="00000500000000000000" pitchFamily="2" charset="0"/>
              </a:defRPr>
            </a:lvl1pPr>
          </a:lstStyle>
          <a:p>
            <a:fld id="{1D6B66C6-1E92-0F4E-A300-9D4ED1F0C23F}" type="datetimeFigureOut">
              <a:rPr lang="en-GB" smtClean="0"/>
              <a:pPr/>
              <a:t>27/07/2022</a:t>
            </a:fld>
            <a:endParaRPr lang="en-GB" dirty="0"/>
          </a:p>
        </p:txBody>
      </p:sp>
      <p:sp>
        <p:nvSpPr>
          <p:cNvPr id="4" name="Slide Image Placeholder 3"/>
          <p:cNvSpPr>
            <a:spLocks noGrp="1" noRot="1" noChangeAspect="1"/>
          </p:cNvSpPr>
          <p:nvPr>
            <p:ph type="sldImg" idx="2"/>
          </p:nvPr>
        </p:nvSpPr>
        <p:spPr>
          <a:xfrm>
            <a:off x="388938" y="1220788"/>
            <a:ext cx="5867400" cy="3300412"/>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64528" y="4704617"/>
            <a:ext cx="5316220" cy="384923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1" y="9285339"/>
            <a:ext cx="2879619" cy="490488"/>
          </a:xfrm>
          <a:prstGeom prst="rect">
            <a:avLst/>
          </a:prstGeom>
        </p:spPr>
        <p:txBody>
          <a:bodyPr vert="horz" lIns="91440" tIns="45720" rIns="91440" bIns="45720" rtlCol="0" anchor="b"/>
          <a:lstStyle>
            <a:lvl1pPr algn="l">
              <a:defRPr sz="1200">
                <a:latin typeface="Montserrat" panose="00000500000000000000" pitchFamily="2" charset="0"/>
              </a:defRPr>
            </a:lvl1pPr>
          </a:lstStyle>
          <a:p>
            <a:endParaRPr lang="en-GB" dirty="0"/>
          </a:p>
        </p:txBody>
      </p:sp>
      <p:sp>
        <p:nvSpPr>
          <p:cNvPr id="7" name="Slide Number Placeholder 6"/>
          <p:cNvSpPr>
            <a:spLocks noGrp="1"/>
          </p:cNvSpPr>
          <p:nvPr>
            <p:ph type="sldNum" sz="quarter" idx="5"/>
          </p:nvPr>
        </p:nvSpPr>
        <p:spPr>
          <a:xfrm>
            <a:off x="3764119" y="9285339"/>
            <a:ext cx="2879619" cy="490488"/>
          </a:xfrm>
          <a:prstGeom prst="rect">
            <a:avLst/>
          </a:prstGeom>
        </p:spPr>
        <p:txBody>
          <a:bodyPr vert="horz" lIns="91440" tIns="45720" rIns="91440" bIns="45720" rtlCol="0" anchor="b"/>
          <a:lstStyle>
            <a:lvl1pPr algn="r">
              <a:defRPr sz="1200">
                <a:latin typeface="Montserrat" panose="00000500000000000000" pitchFamily="2" charset="0"/>
              </a:defRPr>
            </a:lvl1pPr>
          </a:lstStyle>
          <a:p>
            <a:fld id="{548901C6-1DA1-FB44-ABEE-06A0FEB7738E}" type="slidenum">
              <a:rPr lang="en-GB" smtClean="0"/>
              <a:pPr/>
              <a:t>‹#›</a:t>
            </a:fld>
            <a:endParaRPr lang="en-GB" dirty="0"/>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ontserrat" panose="00000500000000000000" pitchFamily="2" charset="0"/>
        <a:ea typeface="+mn-ea"/>
        <a:cs typeface="+mn-cs"/>
      </a:defRPr>
    </a:lvl1pPr>
    <a:lvl2pPr marL="457189" algn="l" defTabSz="914377" rtl="0" eaLnBrk="1" latinLnBrk="0" hangingPunct="1">
      <a:defRPr sz="1200" kern="1200">
        <a:solidFill>
          <a:schemeClr val="tx1"/>
        </a:solidFill>
        <a:latin typeface="Montserrat" panose="00000500000000000000" pitchFamily="2" charset="0"/>
        <a:ea typeface="+mn-ea"/>
        <a:cs typeface="+mn-cs"/>
      </a:defRPr>
    </a:lvl2pPr>
    <a:lvl3pPr marL="914377" algn="l" defTabSz="914377" rtl="0" eaLnBrk="1" latinLnBrk="0" hangingPunct="1">
      <a:defRPr sz="1200" kern="1200">
        <a:solidFill>
          <a:schemeClr val="tx1"/>
        </a:solidFill>
        <a:latin typeface="Montserrat" panose="00000500000000000000" pitchFamily="2" charset="0"/>
        <a:ea typeface="+mn-ea"/>
        <a:cs typeface="+mn-cs"/>
      </a:defRPr>
    </a:lvl3pPr>
    <a:lvl4pPr marL="1371566" algn="l" defTabSz="914377" rtl="0" eaLnBrk="1" latinLnBrk="0" hangingPunct="1">
      <a:defRPr sz="1200" kern="1200">
        <a:solidFill>
          <a:schemeClr val="tx1"/>
        </a:solidFill>
        <a:latin typeface="Montserrat" panose="00000500000000000000" pitchFamily="2" charset="0"/>
        <a:ea typeface="+mn-ea"/>
        <a:cs typeface="+mn-cs"/>
      </a:defRPr>
    </a:lvl4pPr>
    <a:lvl5pPr marL="1828754" algn="l" defTabSz="914377" rtl="0" eaLnBrk="1" latinLnBrk="0" hangingPunct="1">
      <a:defRPr sz="1200" kern="1200">
        <a:solidFill>
          <a:schemeClr val="tx1"/>
        </a:solidFill>
        <a:latin typeface="Montserrat" panose="00000500000000000000" pitchFamily="2" charset="0"/>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deck will discuss design considerations of OLAP star schema in more detail.</a:t>
            </a:r>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3</a:t>
            </a:fld>
            <a:endParaRPr lang="en-GB"/>
          </a:p>
        </p:txBody>
      </p:sp>
    </p:spTree>
    <p:extLst>
      <p:ext uri="{BB962C8B-B14F-4D97-AF65-F5344CB8AC3E}">
        <p14:creationId xmlns:p14="http://schemas.microsoft.com/office/powerpoint/2010/main" val="3131738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4</a:t>
            </a:fld>
            <a:endParaRPr lang="en-GB"/>
          </a:p>
        </p:txBody>
      </p:sp>
    </p:spTree>
    <p:extLst>
      <p:ext uri="{BB962C8B-B14F-4D97-AF65-F5344CB8AC3E}">
        <p14:creationId xmlns:p14="http://schemas.microsoft.com/office/powerpoint/2010/main" val="255614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some companies, a few of the customers are no longer listed with the companies. They could have left their respective companies many years ago. It is possible that the customer numbers of such discontinued customers are reassigned to new customers. Now, let us say we had used the operational system customer key as the primary key for the customer dimension table. We will have a problem because the same customer number could relate to the data for the newer customer and also to the data of the retired customer. The data of the retired customer may still be used for aggregations and comparisons by city and state.</a:t>
            </a:r>
          </a:p>
          <a:p>
            <a:endParaRPr lang="en-GB" dirty="0"/>
          </a:p>
          <a:p>
            <a:r>
              <a:rPr lang="en-GB" dirty="0"/>
              <a:t>Do not use production system keys as primary keys for dimension tables. </a:t>
            </a:r>
          </a:p>
          <a:p>
            <a:endParaRPr lang="en-GB" dirty="0"/>
          </a:p>
          <a:p>
            <a:r>
              <a:rPr lang="en-GB" dirty="0"/>
              <a:t>What then should we use as primary keys for dimension tables? The answer is to use surrogate keys. The surrogate keys are simply system-generated sequence numbers. They do not have any built-in meanings. Of course, the surrogate keys will be mapped to the production system keys. Nevertheless, they are different. The general practice is to keep the operational system keys as additional attributes in the dimension tables. </a:t>
            </a:r>
          </a:p>
        </p:txBody>
      </p:sp>
      <p:sp>
        <p:nvSpPr>
          <p:cNvPr id="4" name="Slide Number Placeholder 3"/>
          <p:cNvSpPr>
            <a:spLocks noGrp="1"/>
          </p:cNvSpPr>
          <p:nvPr>
            <p:ph type="sldNum" sz="quarter" idx="10"/>
          </p:nvPr>
        </p:nvSpPr>
        <p:spPr/>
        <p:txBody>
          <a:bodyPr/>
          <a:lstStyle/>
          <a:p>
            <a:fld id="{548901C6-1DA1-FB44-ABEE-06A0FEB7738E}" type="slidenum">
              <a:rPr lang="en-GB" smtClean="0"/>
              <a:t>11</a:t>
            </a:fld>
            <a:endParaRPr lang="en-GB"/>
          </a:p>
        </p:txBody>
      </p:sp>
    </p:spTree>
    <p:extLst>
      <p:ext uri="{BB962C8B-B14F-4D97-AF65-F5344CB8AC3E}">
        <p14:creationId xmlns:p14="http://schemas.microsoft.com/office/powerpoint/2010/main" val="385745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48901C6-1DA1-FB44-ABEE-06A0FEB7738E}" type="slidenum">
              <a:rPr lang="en-GB" smtClean="0"/>
              <a:t>13</a:t>
            </a:fld>
            <a:endParaRPr lang="en-GB"/>
          </a:p>
        </p:txBody>
      </p:sp>
    </p:spTree>
    <p:extLst>
      <p:ext uri="{BB962C8B-B14F-4D97-AF65-F5344CB8AC3E}">
        <p14:creationId xmlns:p14="http://schemas.microsoft.com/office/powerpoint/2010/main" val="881490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GB" sz="2400" dirty="0"/>
              <a:t>Employee number</a:t>
            </a:r>
          </a:p>
          <a:p>
            <a:pPr marL="342900" indent="-342900">
              <a:buFont typeface="Arial" panose="020B0604020202020204" pitchFamily="34" charset="0"/>
              <a:buChar char="•"/>
            </a:pPr>
            <a:r>
              <a:rPr lang="en-GB" sz="2400" dirty="0"/>
              <a:t>Account number</a:t>
            </a:r>
          </a:p>
          <a:p>
            <a:pPr marL="800100" lvl="1" indent="-342900">
              <a:buFont typeface="Arial" panose="020B0604020202020204" pitchFamily="34" charset="0"/>
              <a:buChar char="•"/>
            </a:pPr>
            <a:r>
              <a:rPr lang="en-GB" sz="2000" dirty="0"/>
              <a:t>Both of these can be unique within a given organisation,</a:t>
            </a:r>
            <a:r>
              <a:rPr lang="en-GB" sz="2000" baseline="0" dirty="0"/>
              <a:t> b</a:t>
            </a:r>
            <a:r>
              <a:rPr lang="en-GB" sz="2000" dirty="0"/>
              <a:t>ut may be duplicated or need to change </a:t>
            </a:r>
          </a:p>
          <a:p>
            <a:pPr marL="1200150" lvl="2" indent="-285750">
              <a:buFont typeface="Arial" panose="020B0604020202020204" pitchFamily="34" charset="0"/>
              <a:buChar char="•"/>
            </a:pPr>
            <a:r>
              <a:rPr lang="en-GB" sz="1600" dirty="0"/>
              <a:t>Multiple data sources with conflicting data</a:t>
            </a:r>
          </a:p>
          <a:p>
            <a:pPr marL="1200150" lvl="2" indent="-285750">
              <a:buFont typeface="Arial" panose="020B0604020202020204" pitchFamily="34" charset="0"/>
              <a:buChar char="•"/>
            </a:pPr>
            <a:r>
              <a:rPr lang="en-GB" sz="1600" dirty="0"/>
              <a:t>Legacy format being modernised</a:t>
            </a:r>
          </a:p>
          <a:p>
            <a:pPr marL="342900" indent="-342900">
              <a:buFont typeface="Arial" panose="020B0604020202020204" pitchFamily="34" charset="0"/>
              <a:buChar char="•"/>
            </a:pPr>
            <a:r>
              <a:rPr lang="en-GB" sz="2400" dirty="0"/>
              <a:t>Passport number</a:t>
            </a:r>
          </a:p>
          <a:p>
            <a:pPr marL="800100" lvl="1" indent="-342900">
              <a:buFont typeface="Arial" panose="020B0604020202020204" pitchFamily="34" charset="0"/>
              <a:buChar char="•"/>
            </a:pPr>
            <a:r>
              <a:rPr lang="en-GB" sz="2000" dirty="0"/>
              <a:t>Unique in any given country but not elsewhere</a:t>
            </a:r>
          </a:p>
          <a:p>
            <a:pPr marL="800100" lvl="1" indent="-342900">
              <a:buFont typeface="Arial" panose="020B0604020202020204" pitchFamily="34" charset="0"/>
              <a:buChar char="•"/>
            </a:pPr>
            <a:r>
              <a:rPr lang="en-GB" sz="2000" dirty="0"/>
              <a:t>Some contain letters as well as numbers</a:t>
            </a:r>
          </a:p>
          <a:p>
            <a:pPr marL="342900" indent="-342900">
              <a:buFont typeface="Arial" panose="020B0604020202020204" pitchFamily="34" charset="0"/>
              <a:buChar char="•"/>
            </a:pPr>
            <a:r>
              <a:rPr lang="en-GB" sz="2400" dirty="0"/>
              <a:t>National insurance number</a:t>
            </a:r>
          </a:p>
          <a:p>
            <a:pPr marL="1143000" lvl="1" indent="-342900">
              <a:buFont typeface="Arial" panose="020B0604020202020204" pitchFamily="34" charset="0"/>
              <a:buChar char="•"/>
            </a:pPr>
            <a:r>
              <a:rPr lang="en-GB" sz="2000" dirty="0"/>
              <a:t>Not likely to change – but it can happen</a:t>
            </a:r>
          </a:p>
          <a:p>
            <a:pPr marL="1143000" lvl="1" indent="-342900">
              <a:buFont typeface="Arial" panose="020B0604020202020204" pitchFamily="34" charset="0"/>
              <a:buChar char="•"/>
            </a:pPr>
            <a:r>
              <a:rPr lang="en-GB" sz="2000" dirty="0"/>
              <a:t>Text based, letters and numbers</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14</a:t>
            </a:fld>
            <a:endParaRPr lang="en-GB"/>
          </a:p>
        </p:txBody>
      </p:sp>
    </p:spTree>
    <p:extLst>
      <p:ext uri="{BB962C8B-B14F-4D97-AF65-F5344CB8AC3E}">
        <p14:creationId xmlns:p14="http://schemas.microsoft.com/office/powerpoint/2010/main" val="2941105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48901C6-1DA1-FB44-ABEE-06A0FEB7738E}" type="slidenum">
              <a:rPr lang="en-GB" smtClean="0"/>
              <a:t>19</a:t>
            </a:fld>
            <a:endParaRPr lang="en-GB"/>
          </a:p>
        </p:txBody>
      </p:sp>
    </p:spTree>
    <p:extLst>
      <p:ext uri="{BB962C8B-B14F-4D97-AF65-F5344CB8AC3E}">
        <p14:creationId xmlns:p14="http://schemas.microsoft.com/office/powerpoint/2010/main" val="21672243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5.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10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7.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 Id="rId5" Type="http://schemas.microsoft.com/office/2007/relationships/hdphoto" Target="../media/hdphoto2.wdp"/><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7.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6.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5.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26.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 Id="rId5" Type="http://schemas.microsoft.com/office/2007/relationships/hdphoto" Target="../media/hdphoto3.wdp"/><Relationship Id="rId4" Type="http://schemas.openxmlformats.org/officeDocument/2006/relationships/image" Target="../media/image25.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Teal">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13640323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1" name="Rectangle 10"/>
          <p:cNvSpPr/>
          <p:nvPr userDrawn="1"/>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203859263"/>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853377"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ECDA1F6-68EE-9047-9ECF-D975CA62C8D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8782741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5"/>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3F2FEA9A-101A-5A4C-83E2-4C0044BA6EE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6574872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23A21BE0-4841-FF4C-ABD6-32E1F111A99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28328889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Activity 3">
    <p:bg>
      <p:bgPr>
        <a:solidFill>
          <a:srgbClr val="E8602E"/>
        </a:solidFill>
        <a:effectLst/>
      </p:bgPr>
    </p:bg>
    <p:spTree>
      <p:nvGrpSpPr>
        <p:cNvPr id="1" name=""/>
        <p:cNvGrpSpPr/>
        <p:nvPr/>
      </p:nvGrpSpPr>
      <p:grpSpPr>
        <a:xfrm>
          <a:off x="0" y="0"/>
          <a:ext cx="0" cy="0"/>
          <a:chOff x="0" y="0"/>
          <a:chExt cx="0" cy="0"/>
        </a:xfrm>
      </p:grpSpPr>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userDrawn="1"/>
        </p:nvSpPr>
        <p:spPr>
          <a:xfrm>
            <a:off x="1284756" y="377825"/>
            <a:ext cx="5336178" cy="6146736"/>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dirty="0"/>
          </a:p>
        </p:txBody>
      </p:sp>
      <p:sp>
        <p:nvSpPr>
          <p:cNvPr id="7" name="Title 1">
            <a:extLst>
              <a:ext uri="{FF2B5EF4-FFF2-40B4-BE49-F238E27FC236}">
                <a16:creationId xmlns:a16="http://schemas.microsoft.com/office/drawing/2014/main" id="{0B84A5C5-2EE0-4240-9019-8B715BEE897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DE123B60-D604-9A41-BA50-1BF4AC36AE93}"/>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93951543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1_Activity 3">
    <p:bg>
      <p:bgPr>
        <a:solidFill>
          <a:srgbClr val="FFD217"/>
        </a:solidFill>
        <a:effectLst/>
      </p:bgPr>
    </p:bg>
    <p:spTree>
      <p:nvGrpSpPr>
        <p:cNvPr id="1" name=""/>
        <p:cNvGrpSpPr/>
        <p:nvPr/>
      </p:nvGrpSpPr>
      <p:grpSpPr>
        <a:xfrm>
          <a:off x="0" y="0"/>
          <a:ext cx="0" cy="0"/>
          <a:chOff x="0" y="0"/>
          <a:chExt cx="0" cy="0"/>
        </a:xfrm>
      </p:grpSpPr>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userDrawn="1"/>
        </p:nvSpPr>
        <p:spPr>
          <a:xfrm>
            <a:off x="1284756" y="377825"/>
            <a:ext cx="5336178" cy="6146736"/>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2F7793DD-F793-8F4F-B74E-6B8630C8266F}"/>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BF20315E-2B12-1B43-A789-90CFB92D6FF0}"/>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246302576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2_Title Slide - White / Orang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6" name="Text Placeholder 3">
            <a:extLst>
              <a:ext uri="{FF2B5EF4-FFF2-40B4-BE49-F238E27FC236}">
                <a16:creationId xmlns:a16="http://schemas.microsoft.com/office/drawing/2014/main" id="{2B509EB7-6C12-4E21-BEEC-0CCC27628661}"/>
              </a:ext>
            </a:extLst>
          </p:cNvPr>
          <p:cNvSpPr>
            <a:spLocks noGrp="1"/>
          </p:cNvSpPr>
          <p:nvPr>
            <p:ph type="body" sz="quarter" idx="10" hasCustomPrompt="1"/>
          </p:nvPr>
        </p:nvSpPr>
        <p:spPr>
          <a:xfrm>
            <a:off x="376237" y="5768975"/>
            <a:ext cx="6604609" cy="709613"/>
          </a:xfrm>
        </p:spPr>
        <p:txBody>
          <a:bodyPr/>
          <a:lstStyle>
            <a:lvl1pPr marL="0" marR="0" indent="0" algn="l" defTabSz="914377" rtl="0" eaLnBrk="1" fontAlgn="auto" latinLnBrk="0" hangingPunct="1">
              <a:lnSpc>
                <a:spcPct val="100000"/>
              </a:lnSpc>
              <a:spcBef>
                <a:spcPts val="0"/>
              </a:spcBef>
              <a:spcAft>
                <a:spcPts val="0"/>
              </a:spcAft>
              <a:buClrTx/>
              <a:buSzTx/>
              <a:buFontTx/>
              <a:buNone/>
              <a:tabLst/>
              <a:defRPr baseline="0"/>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Hope you enjoyed this learning journey.</a:t>
            </a:r>
          </a:p>
        </p:txBody>
      </p:sp>
      <p:sp>
        <p:nvSpPr>
          <p:cNvPr id="7" name="Title 1">
            <a:extLst>
              <a:ext uri="{FF2B5EF4-FFF2-40B4-BE49-F238E27FC236}">
                <a16:creationId xmlns:a16="http://schemas.microsoft.com/office/drawing/2014/main" id="{6A2322C5-1CF3-42B4-96D7-04AE4FF89F65}"/>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Tree>
    <p:extLst>
      <p:ext uri="{BB962C8B-B14F-4D97-AF65-F5344CB8AC3E}">
        <p14:creationId xmlns:p14="http://schemas.microsoft.com/office/powerpoint/2010/main" val="296929174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3_Title Slide - White / Orang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6" name="Text Placeholder 3">
            <a:extLst>
              <a:ext uri="{FF2B5EF4-FFF2-40B4-BE49-F238E27FC236}">
                <a16:creationId xmlns:a16="http://schemas.microsoft.com/office/drawing/2014/main" id="{D507EE1D-A14D-478F-853C-B98EB3E70EB2}"/>
              </a:ext>
            </a:extLst>
          </p:cNvPr>
          <p:cNvSpPr>
            <a:spLocks noGrp="1"/>
          </p:cNvSpPr>
          <p:nvPr>
            <p:ph type="body" sz="quarter" idx="10" hasCustomPrompt="1"/>
          </p:nvPr>
        </p:nvSpPr>
        <p:spPr>
          <a:xfrm>
            <a:off x="376237" y="5768975"/>
            <a:ext cx="6604609" cy="709613"/>
          </a:xfrm>
        </p:spPr>
        <p:txBody>
          <a:bodyPr/>
          <a:lstStyle>
            <a:lvl1pPr marL="0" marR="0" indent="0" algn="l" defTabSz="914377" rtl="0" eaLnBrk="1" fontAlgn="auto" latinLnBrk="0" hangingPunct="1">
              <a:lnSpc>
                <a:spcPct val="100000"/>
              </a:lnSpc>
              <a:spcBef>
                <a:spcPts val="0"/>
              </a:spcBef>
              <a:spcAft>
                <a:spcPts val="0"/>
              </a:spcAft>
              <a:buClrTx/>
              <a:buSzTx/>
              <a:buFontTx/>
              <a:buNone/>
              <a:tabLst/>
              <a:defRPr baseline="0"/>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Hope you enjoyed this learning journey.</a:t>
            </a:r>
          </a:p>
        </p:txBody>
      </p:sp>
      <p:sp>
        <p:nvSpPr>
          <p:cNvPr id="7" name="Title 1">
            <a:extLst>
              <a:ext uri="{FF2B5EF4-FFF2-40B4-BE49-F238E27FC236}">
                <a16:creationId xmlns:a16="http://schemas.microsoft.com/office/drawing/2014/main" id="{3A918B64-9105-4E90-815B-8AC734F02D2B}"/>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Tree>
    <p:extLst>
      <p:ext uri="{BB962C8B-B14F-4D97-AF65-F5344CB8AC3E}">
        <p14:creationId xmlns:p14="http://schemas.microsoft.com/office/powerpoint/2010/main" val="166092449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Teal">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sharpenSoften amount="50000"/>
                    </a14:imgEffect>
                    <a14:imgEffect>
                      <a14:colorTemperature colorTemp="4700"/>
                    </a14:imgEffect>
                    <a14:imgEffect>
                      <a14:saturation sat="400000"/>
                    </a14:imgEffect>
                    <a14:imgEffect>
                      <a14:brightnessContrast bright="32000" contrast="-3000"/>
                    </a14:imgEffect>
                  </a14:imgLayer>
                </a14:imgProps>
              </a:ex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419771545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1_Housekeeping">
    <p:bg>
      <p:bgPr>
        <a:solidFill>
          <a:srgbClr val="28CEF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tx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91EB17D6-1862-9E4C-AC48-E047218919E4}"/>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tx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75698405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Meet &amp; Greet 3">
    <p:bg>
      <p:bgPr>
        <a:solidFill>
          <a:srgbClr val="28CFF9"/>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pic>
        <p:nvPicPr>
          <p:cNvPr id="6" name="Picture 5">
            <a:extLst>
              <a:ext uri="{FF2B5EF4-FFF2-40B4-BE49-F238E27FC236}">
                <a16:creationId xmlns:a16="http://schemas.microsoft.com/office/drawing/2014/main" id="{F9FE28BE-DA40-4803-B8FE-167E8D45A140}"/>
              </a:ext>
            </a:extLst>
          </p:cNvPr>
          <p:cNvPicPr>
            <a:picLocks noChangeAspect="1"/>
          </p:cNvPicPr>
          <p:nvPr userDrawn="1"/>
        </p:nvPicPr>
        <p:blipFill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Tree>
    <p:extLst>
      <p:ext uri="{BB962C8B-B14F-4D97-AF65-F5344CB8AC3E}">
        <p14:creationId xmlns:p14="http://schemas.microsoft.com/office/powerpoint/2010/main" val="293538855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Rectangle 11"/>
          <p:cNvSpPr/>
          <p:nvPr userDrawn="1"/>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14873442"/>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rgbClr val="28CEF6"/>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tx1"/>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tx1"/>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430007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rgbClr val="28CEF6"/>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06770671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tx1"/>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06114381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3821263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87264285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13933804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solidFill>
                <a:schemeClr val="tx1"/>
              </a:solidFill>
            </a:endParaRPr>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02340633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132918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71890044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tx1"/>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803295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83055882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tx1"/>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61830439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tx1"/>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0055904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1928971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962657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22BB93A1-2BBC-6E43-8966-8BC896D7241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25606700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47482870-8F1E-4A40-98B3-EB4E14D20B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97064169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B5231A29-C420-A24A-83D8-2845B3719A8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7096371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15EB805A-E7B4-1A4B-A713-5EC6CFC1859D}"/>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20324424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rgbClr val="28CEF6"/>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BE3A48D2-2003-3B48-9BA7-3C3C764A534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64798376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DFAD0D0D-8846-2F49-A055-6C6BC6354FF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5326982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317007425"/>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174647"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99079175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45821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D4D068D3-76D2-6C48-BF65-509B44CACE3E}"/>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25815188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72216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04FCF7FD-3F84-F04D-B73E-0F9F6BA8316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70834363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033245"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96E7A6F-DAC6-B441-B5F5-018B0C7C2A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19525016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23196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5A0BA27-1B3E-284F-A41F-F988E900707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71207649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89184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rgbClr val="28CEF6"/>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F39D1C75-606C-4D47-8814-AB30DCA4C3B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11681569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44802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CC321F0F-9EE5-FC4B-A5AF-678F2F4F9CB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53546037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Activity 2">
    <p:bg>
      <p:bgPr>
        <a:solidFill>
          <a:srgbClr val="23CEF9"/>
        </a:solidFill>
        <a:effectLst/>
      </p:bgPr>
    </p:bg>
    <p:spTree>
      <p:nvGrpSpPr>
        <p:cNvPr id="1" name=""/>
        <p:cNvGrpSpPr/>
        <p:nvPr/>
      </p:nvGrpSpPr>
      <p:grpSpPr>
        <a:xfrm>
          <a:off x="0" y="0"/>
          <a:ext cx="0" cy="0"/>
          <a:chOff x="0" y="0"/>
          <a:chExt cx="0" cy="0"/>
        </a:xfrm>
      </p:grpSpPr>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userDrawn="1"/>
        </p:nvSpPr>
        <p:spPr>
          <a:xfrm>
            <a:off x="1284756" y="377825"/>
            <a:ext cx="5336178" cy="6146736"/>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44DC967D-822F-0D4D-9D88-47A397D6890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F99DB077-1C85-A441-AE94-AEC6EEA7D38E}"/>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368745874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1_Title Slide - White / Teal">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sharpenSoften amount="50000"/>
                    </a14:imgEffect>
                    <a14:imgEffect>
                      <a14:colorTemperature colorTemp="4700"/>
                    </a14:imgEffect>
                    <a14:imgEffect>
                      <a14:saturation sat="400000"/>
                    </a14:imgEffect>
                    <a14:imgEffect>
                      <a14:brightnessContrast bright="32000" contrast="-3000"/>
                    </a14:imgEffect>
                  </a14:imgLayer>
                </a14:imgProps>
              </a:ex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6" name="Text Placeholder 3">
            <a:extLst>
              <a:ext uri="{FF2B5EF4-FFF2-40B4-BE49-F238E27FC236}">
                <a16:creationId xmlns:a16="http://schemas.microsoft.com/office/drawing/2014/main" id="{52F189F0-0DDE-404F-9FD7-21EBA1DC016F}"/>
              </a:ext>
            </a:extLst>
          </p:cNvPr>
          <p:cNvSpPr>
            <a:spLocks noGrp="1"/>
          </p:cNvSpPr>
          <p:nvPr>
            <p:ph type="body" sz="quarter" idx="10" hasCustomPrompt="1"/>
          </p:nvPr>
        </p:nvSpPr>
        <p:spPr>
          <a:xfrm>
            <a:off x="376237" y="5768975"/>
            <a:ext cx="6604609" cy="709613"/>
          </a:xfrm>
        </p:spPr>
        <p:txBody>
          <a:bodyPr/>
          <a:lstStyle>
            <a:lvl1pPr marL="0" marR="0" indent="0" algn="l" defTabSz="914377" rtl="0" eaLnBrk="1" fontAlgn="auto" latinLnBrk="0" hangingPunct="1">
              <a:lnSpc>
                <a:spcPct val="100000"/>
              </a:lnSpc>
              <a:spcBef>
                <a:spcPts val="0"/>
              </a:spcBef>
              <a:spcAft>
                <a:spcPts val="0"/>
              </a:spcAft>
              <a:buClrTx/>
              <a:buSzTx/>
              <a:buFontTx/>
              <a:buNone/>
              <a:tabLst/>
              <a:defRPr baseline="0"/>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Hope you enjoyed this learning journey.</a:t>
            </a:r>
          </a:p>
        </p:txBody>
      </p:sp>
      <p:sp>
        <p:nvSpPr>
          <p:cNvPr id="7" name="Title 1">
            <a:extLst>
              <a:ext uri="{FF2B5EF4-FFF2-40B4-BE49-F238E27FC236}">
                <a16:creationId xmlns:a16="http://schemas.microsoft.com/office/drawing/2014/main" id="{7BA3DF19-D33D-4658-9164-10D3FE685928}"/>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Tree>
    <p:extLst>
      <p:ext uri="{BB962C8B-B14F-4D97-AF65-F5344CB8AC3E}">
        <p14:creationId xmlns:p14="http://schemas.microsoft.com/office/powerpoint/2010/main" val="150428705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6" name="Text Placeholder 7"/>
          <p:cNvSpPr>
            <a:spLocks noGrp="1"/>
          </p:cNvSpPr>
          <p:nvPr>
            <p:ph type="body" sz="quarter" idx="11" hasCustomPrompt="1"/>
          </p:nvPr>
        </p:nvSpPr>
        <p:spPr>
          <a:xfrm>
            <a:off x="376237" y="1240838"/>
            <a:ext cx="11431587" cy="5237751"/>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marL="88898" indent="0">
              <a:lnSpc>
                <a:spcPct val="100000"/>
              </a:lnSpc>
              <a:buFont typeface="Arial" panose="020B0604020202020204" pitchFamily="34" charset="0"/>
              <a:buNone/>
              <a:defRPr sz="1800" b="0"/>
            </a:lvl3pPr>
            <a:lvl4pPr marL="88898" indent="0">
              <a:lnSpc>
                <a:spcPct val="100000"/>
              </a:lnSpc>
              <a:buFont typeface="Arial" panose="020B0604020202020204" pitchFamily="34" charset="0"/>
              <a:buNone/>
              <a:defRPr sz="1800" b="0"/>
            </a:lvl4pPr>
            <a:lvl5pPr marL="355591" indent="-266693">
              <a:lnSpc>
                <a:spcPct val="100000"/>
              </a:lnSpc>
              <a:buFont typeface="Arial" panose="020B0604020202020204" pitchFamily="34" charset="0"/>
              <a:buChar char="•"/>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529662652"/>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589945353"/>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5" name="Text Placeholder 2">
            <a:extLst>
              <a:ext uri="{FF2B5EF4-FFF2-40B4-BE49-F238E27FC236}">
                <a16:creationId xmlns:a16="http://schemas.microsoft.com/office/drawing/2014/main" id="{503A14FE-D075-C54D-A7E3-E22DBF933384}"/>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759301388"/>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167298" y="2921079"/>
            <a:ext cx="2124159" cy="2749952"/>
          </a:xfrm>
        </p:spPr>
        <p:txBody>
          <a:bodyPr/>
          <a:lstStyle>
            <a:lvl1pPr marL="0" indent="0">
              <a:lnSpc>
                <a:spcPct val="100000"/>
              </a:lnSpc>
              <a:buFont typeface="Arial" panose="020B0604020202020204" pitchFamily="34" charset="0"/>
              <a:buNone/>
              <a:defRPr sz="1800" b="0"/>
            </a:lvl1pPr>
            <a:lvl2pPr marL="0" indent="0">
              <a:buFont typeface="Arial" panose="020B0604020202020204" pitchFamily="34" charset="0"/>
              <a:buNone/>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4" name="Text Placeholder 4"/>
          <p:cNvSpPr>
            <a:spLocks noGrp="1"/>
          </p:cNvSpPr>
          <p:nvPr>
            <p:ph type="body" sz="quarter" idx="16" hasCustomPrompt="1"/>
          </p:nvPr>
        </p:nvSpPr>
        <p:spPr>
          <a:xfrm>
            <a:off x="3747517" y="2921079"/>
            <a:ext cx="2068065"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6" name="Text Placeholder 4"/>
          <p:cNvSpPr>
            <a:spLocks noGrp="1"/>
          </p:cNvSpPr>
          <p:nvPr>
            <p:ph type="body" sz="quarter" idx="17" hasCustomPrompt="1"/>
          </p:nvPr>
        </p:nvSpPr>
        <p:spPr>
          <a:xfrm>
            <a:off x="6257866" y="2921079"/>
            <a:ext cx="2130523"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7" name="Picture Placeholder 21"/>
          <p:cNvSpPr>
            <a:spLocks noGrp="1"/>
          </p:cNvSpPr>
          <p:nvPr>
            <p:ph type="pic" sz="quarter" idx="18" hasCustomPrompt="1"/>
          </p:nvPr>
        </p:nvSpPr>
        <p:spPr>
          <a:xfrm>
            <a:off x="1167299" y="1240564"/>
            <a:ext cx="1437932" cy="1437931"/>
          </a:xfrm>
        </p:spPr>
        <p:txBody>
          <a:bodyPr/>
          <a:lstStyle>
            <a:lvl1pPr marL="0" indent="0">
              <a:buNone/>
              <a:defRPr/>
            </a:lvl1pPr>
          </a:lstStyle>
          <a:p>
            <a:r>
              <a:rPr lang="en-GB"/>
              <a:t>icon</a:t>
            </a:r>
          </a:p>
        </p:txBody>
      </p:sp>
      <p:sp>
        <p:nvSpPr>
          <p:cNvPr id="8" name="Picture Placeholder 21"/>
          <p:cNvSpPr>
            <a:spLocks noGrp="1"/>
          </p:cNvSpPr>
          <p:nvPr>
            <p:ph type="pic" sz="quarter" idx="19" hasCustomPrompt="1"/>
          </p:nvPr>
        </p:nvSpPr>
        <p:spPr>
          <a:xfrm>
            <a:off x="3747517" y="1233488"/>
            <a:ext cx="1437932" cy="1437931"/>
          </a:xfrm>
        </p:spPr>
        <p:txBody>
          <a:bodyPr/>
          <a:lstStyle>
            <a:lvl1pPr marL="0" indent="0">
              <a:buNone/>
              <a:defRPr/>
            </a:lvl1pPr>
          </a:lstStyle>
          <a:p>
            <a:r>
              <a:rPr lang="en-GB"/>
              <a:t>icon</a:t>
            </a:r>
          </a:p>
        </p:txBody>
      </p:sp>
      <p:sp>
        <p:nvSpPr>
          <p:cNvPr id="9" name="Picture Placeholder 21"/>
          <p:cNvSpPr>
            <a:spLocks noGrp="1"/>
          </p:cNvSpPr>
          <p:nvPr>
            <p:ph type="pic" sz="quarter" idx="20" hasCustomPrompt="1"/>
          </p:nvPr>
        </p:nvSpPr>
        <p:spPr>
          <a:xfrm>
            <a:off x="6257867" y="1240564"/>
            <a:ext cx="1437932" cy="1437931"/>
          </a:xfrm>
        </p:spPr>
        <p:txBody>
          <a:bodyPr/>
          <a:lstStyle>
            <a:lvl1pPr marL="0" indent="0">
              <a:buNone/>
              <a:defRPr/>
            </a:lvl1pPr>
          </a:lstStyle>
          <a:p>
            <a:r>
              <a:rPr lang="en-GB"/>
              <a:t>icon</a:t>
            </a:r>
          </a:p>
        </p:txBody>
      </p:sp>
      <p:sp>
        <p:nvSpPr>
          <p:cNvPr id="10" name="Text Placeholder 4"/>
          <p:cNvSpPr>
            <a:spLocks noGrp="1"/>
          </p:cNvSpPr>
          <p:nvPr>
            <p:ph type="body" sz="quarter" idx="21" hasCustomPrompt="1"/>
          </p:nvPr>
        </p:nvSpPr>
        <p:spPr>
          <a:xfrm>
            <a:off x="8744941" y="2936069"/>
            <a:ext cx="2183449"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11" name="Picture Placeholder 21"/>
          <p:cNvSpPr>
            <a:spLocks noGrp="1"/>
          </p:cNvSpPr>
          <p:nvPr>
            <p:ph type="pic" sz="quarter" idx="22" hasCustomPrompt="1"/>
          </p:nvPr>
        </p:nvSpPr>
        <p:spPr>
          <a:xfrm>
            <a:off x="8744942" y="1255555"/>
            <a:ext cx="1437932" cy="1437931"/>
          </a:xfrm>
        </p:spPr>
        <p:txBody>
          <a:bodyPr/>
          <a:lstStyle>
            <a:lvl1pPr marL="0" indent="0">
              <a:buNone/>
              <a:defRPr/>
            </a:lvl1pPr>
          </a:lstStyle>
          <a:p>
            <a:r>
              <a:rPr lang="en-GB"/>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4" name="Text Placeholder 2">
            <a:extLst>
              <a:ext uri="{FF2B5EF4-FFF2-40B4-BE49-F238E27FC236}">
                <a16:creationId xmlns:a16="http://schemas.microsoft.com/office/drawing/2014/main" id="{92C408C0-1A1B-4D4D-B79A-2D37D6F3CB19}"/>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2297738643"/>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167876"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613794"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Text Placeholder 7"/>
          <p:cNvSpPr>
            <a:spLocks noGrp="1"/>
          </p:cNvSpPr>
          <p:nvPr>
            <p:ph type="body" sz="quarter" idx="14" hasCustomPrompt="1"/>
          </p:nvPr>
        </p:nvSpPr>
        <p:spPr>
          <a:xfrm>
            <a:off x="6059713" y="1246664"/>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Text Placeholder 7"/>
          <p:cNvSpPr>
            <a:spLocks noGrp="1"/>
          </p:cNvSpPr>
          <p:nvPr>
            <p:ph type="body" sz="quarter" idx="15" hasCustomPrompt="1"/>
          </p:nvPr>
        </p:nvSpPr>
        <p:spPr>
          <a:xfrm>
            <a:off x="8505633" y="1246663"/>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DC41670F-D9DB-3140-AAEA-4430FBF2D30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424373951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6186490" y="1246663"/>
            <a:ext cx="5612791"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82589" y="1246661"/>
            <a:ext cx="5621337"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FE1C86EE-79CD-A844-BC58-36532ABD5C56}"/>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366748776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91181" y="1240839"/>
            <a:ext cx="5612745" cy="5237749"/>
          </a:xfrm>
          <a:prstGeom prst="rect">
            <a:avLst/>
          </a:prstGeom>
        </p:spPr>
        <p:txBody>
          <a:bodyPr/>
          <a:lstStyle>
            <a:lvl1pPr marL="0" indent="0">
              <a:buNone/>
              <a:defRPr/>
            </a:lvl1pPr>
          </a:lstStyle>
          <a:p>
            <a:r>
              <a:rPr lang="en-US"/>
              <a:t>Click icon to add picture</a:t>
            </a:r>
          </a:p>
        </p:txBody>
      </p:sp>
      <p:sp>
        <p:nvSpPr>
          <p:cNvPr id="10" name="Text Placeholder 7"/>
          <p:cNvSpPr>
            <a:spLocks noGrp="1"/>
          </p:cNvSpPr>
          <p:nvPr>
            <p:ph type="body" sz="quarter" idx="11" hasCustomPrompt="1"/>
          </p:nvPr>
        </p:nvSpPr>
        <p:spPr>
          <a:xfrm>
            <a:off x="6186489" y="1239313"/>
            <a:ext cx="5621337" cy="5239275"/>
          </a:xfrm>
        </p:spPr>
        <p:txBody>
          <a:bodyPr/>
          <a:lstStyle>
            <a:lvl1pPr marL="0" indent="0">
              <a:lnSpc>
                <a:spcPct val="100000"/>
              </a:lnSpc>
              <a:buFont typeface="Arial" panose="020B0604020202020204" pitchFamily="34" charset="0"/>
              <a:buNone/>
              <a:defRPr sz="1800" b="0"/>
            </a:lvl1pPr>
            <a:lvl2pPr marL="171446" marR="0" indent="-171446" algn="l" defTabSz="914377" rtl="0" eaLnBrk="1" fontAlgn="auto" latinLnBrk="0" hangingPunct="1">
              <a:lnSpc>
                <a:spcPct val="100000"/>
              </a:lnSpc>
              <a:spcBef>
                <a:spcPts val="0"/>
              </a:spcBef>
              <a:spcAft>
                <a:spcPts val="651"/>
              </a:spcAft>
              <a:buClrTx/>
              <a:buSzPct val="125000"/>
              <a:buFont typeface="Arial" panose="020B0604020202020204" pitchFamily="34" charset="0"/>
              <a:buChar char="•"/>
              <a:tabLst/>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BC6158FE-928A-7845-B66A-66F0FE0F7F9C}"/>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138643642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82062" y="1239312"/>
            <a:ext cx="5621863" cy="5239275"/>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199185" y="1246663"/>
            <a:ext cx="5608641" cy="5231924"/>
          </a:xfrm>
          <a:prstGeom prst="rect">
            <a:avLst/>
          </a:prstGeom>
        </p:spPr>
        <p:txBody>
          <a:bodyPr/>
          <a:lstStyle>
            <a:lvl1pPr marL="0" indent="0">
              <a:buNone/>
              <a:defRPr/>
            </a:lvl1pPr>
          </a:lstStyle>
          <a:p>
            <a:r>
              <a:rPr lang="en-US"/>
              <a:t>Click icon to add picture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83FBF726-3A82-7143-ACCB-5046CC509D9D}"/>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86077348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376238" y="3968576"/>
            <a:ext cx="5627687" cy="2520000"/>
          </a:xfrm>
        </p:spPr>
        <p:txBody>
          <a:bodyPr/>
          <a:lstStyle>
            <a:lvl1pPr marL="0" indent="0">
              <a:lnSpc>
                <a:spcPct val="100000"/>
              </a:lnSpc>
              <a:buFont typeface="Arial" panose="020B0604020202020204" pitchFamily="34" charset="0"/>
              <a:buNone/>
              <a:defRPr sz="1800" b="0"/>
            </a:lvl1pPr>
            <a:lvl2pPr marL="171446" indent="-171446">
              <a:buFont typeface="Arial" panose="020B0604020202020204" pitchFamily="34" charset="0"/>
              <a:buChar char="•"/>
              <a:defRPr sz="1800"/>
            </a:lvl2pPr>
            <a:lvl3pPr marL="0" indent="0">
              <a:buNone/>
              <a:defRPr sz="1800"/>
            </a:lvl3pPr>
            <a:lvl4pPr>
              <a:defRPr sz="1800"/>
            </a:lvl4pPr>
            <a:lvl5pPr>
              <a:defRPr sz="1800"/>
            </a:lvl5pPr>
          </a:lstStyle>
          <a:p>
            <a:pPr lvl="0"/>
            <a:r>
              <a:rPr lang="en-US"/>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76249" y="1233490"/>
            <a:ext cx="5627676" cy="2576511"/>
          </a:xfrm>
          <a:prstGeom prst="rect">
            <a:avLst/>
          </a:prstGeom>
        </p:spPr>
        <p:txBody>
          <a:bodyPr/>
          <a:lstStyle>
            <a:lvl1pPr marL="0" indent="0">
              <a:buNone/>
              <a:defRPr baseline="0"/>
            </a:lvl1pPr>
          </a:lstStyle>
          <a:p>
            <a:r>
              <a:rPr lang="en-US"/>
              <a:t>Click icon to add picture</a:t>
            </a:r>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6180195" y="1233489"/>
            <a:ext cx="5627631" cy="2576511"/>
          </a:xfrm>
          <a:prstGeom prst="rect">
            <a:avLst/>
          </a:prstGeom>
        </p:spPr>
        <p:txBody>
          <a:bodyPr/>
          <a:lstStyle>
            <a:lvl1pPr marL="0" indent="0">
              <a:buNone/>
              <a:defRPr baseline="0"/>
            </a:lvl1pPr>
          </a:lstStyle>
          <a:p>
            <a:r>
              <a:rPr lang="en-US"/>
              <a:t>Click icon to add picture</a:t>
            </a:r>
          </a:p>
        </p:txBody>
      </p:sp>
      <p:sp>
        <p:nvSpPr>
          <p:cNvPr id="8" name="Text Placeholder 7"/>
          <p:cNvSpPr>
            <a:spLocks noGrp="1"/>
          </p:cNvSpPr>
          <p:nvPr>
            <p:ph type="body" sz="quarter" idx="11" hasCustomPrompt="1"/>
          </p:nvPr>
        </p:nvSpPr>
        <p:spPr>
          <a:xfrm>
            <a:off x="6180195" y="3968576"/>
            <a:ext cx="5627631" cy="2520000"/>
          </a:xfrm>
        </p:spPr>
        <p:txBody>
          <a:bodyPr/>
          <a:lstStyle>
            <a:lvl1pPr marL="0" indent="0">
              <a:lnSpc>
                <a:spcPct val="100000"/>
              </a:lnSpc>
              <a:buFont typeface="Arial" panose="020B0604020202020204" pitchFamily="34" charset="0"/>
              <a:buNone/>
              <a:defRPr b="0"/>
            </a:lvl1pPr>
            <a:lvl2pPr marL="171446" indent="-171446">
              <a:buFont typeface="Arial" panose="020B0604020202020204" pitchFamily="34" charset="0"/>
              <a:buChar char="•"/>
              <a:defRPr/>
            </a:lvl2pPr>
          </a:lstStyle>
          <a:p>
            <a:pPr lvl="0"/>
            <a:r>
              <a:rPr lang="en-US"/>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0270B6DD-EFD0-B148-AC2D-17D9B4352A1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234283489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406779689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38251CB8-D58E-2E40-9211-8E4FCA38D552}"/>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7" name="Graphic 31">
            <a:extLst>
              <a:ext uri="{FF2B5EF4-FFF2-40B4-BE49-F238E27FC236}">
                <a16:creationId xmlns:a16="http://schemas.microsoft.com/office/drawing/2014/main" id="{E51E3436-B16C-5F48-AA8A-C3F6719B5E1D}"/>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2"/>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11666810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223B611D-7B8F-B64E-B297-6F15D8AC0FB4}"/>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3" name="Graphic 31">
            <a:extLst>
              <a:ext uri="{FF2B5EF4-FFF2-40B4-BE49-F238E27FC236}">
                <a16:creationId xmlns:a16="http://schemas.microsoft.com/office/drawing/2014/main" id="{59F936A6-C45C-DE4D-B127-38C5B78DBD54}"/>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3606277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9549791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08CE8C71-4A26-D849-813C-580602CCBDA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88892509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122CC552-B995-3D44-97DB-048FA9D7391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32269954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dirty="0"/>
              <a:t>Housekeeping</a:t>
            </a:r>
            <a:endParaRPr lang="en-GB" noProof="0" dirty="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8" name="Text Placeholder 6">
            <a:extLst>
              <a:ext uri="{FF2B5EF4-FFF2-40B4-BE49-F238E27FC236}">
                <a16:creationId xmlns:a16="http://schemas.microsoft.com/office/drawing/2014/main" id="{EC1B3813-DD9D-954E-BE79-A994AB3AFD51}"/>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42768793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C6C80C38-3722-474E-8B11-A2D0DDDA408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58932642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DF12CDA4-6DB7-9B47-B8BD-BC72661022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3862690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chemeClr val="accent2"/>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C688DDD5-996C-5A49-B7AA-2FBE4622651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99527315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67306422-B398-BC4C-8476-3EB6DBC1663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16801384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91361752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41107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A5440E06-BD51-134C-8922-1FED8CE30B1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7253900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06228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D437921-F8BF-FB43-B188-28C7B472CCE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87918574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41107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8D950501-8A96-F740-8901-23C73CDCDD2D}"/>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66872432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260247"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5ABD8F74-8FD6-554A-BB95-259D126DE6E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37358722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37336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2"/>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093A48C6-BAF4-C24C-927C-1277EFA8D0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60777521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Meet &amp; Greet">
    <p:bg>
      <p:bgPr>
        <a:solidFill>
          <a:schemeClr val="tx2"/>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pic>
        <p:nvPicPr>
          <p:cNvPr id="7" name="Picture 6">
            <a:extLst>
              <a:ext uri="{FF2B5EF4-FFF2-40B4-BE49-F238E27FC236}">
                <a16:creationId xmlns:a16="http://schemas.microsoft.com/office/drawing/2014/main" id="{4E33C862-6C7D-4099-B29A-B18CFC640A13}"/>
              </a:ext>
            </a:extLst>
          </p:cNvPr>
          <p:cNvPicPr>
            <a:picLocks noChangeAspect="1"/>
          </p:cNvPicPr>
          <p:nvPr userDrawn="1"/>
        </p:nvPicPr>
        <p:blipFill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Tree>
    <p:extLst>
      <p:ext uri="{BB962C8B-B14F-4D97-AF65-F5344CB8AC3E}">
        <p14:creationId xmlns:p14="http://schemas.microsoft.com/office/powerpoint/2010/main" val="169334983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06228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408EE555-3A54-004C-A759-75B8B80EEC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2290220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Activity 01">
    <p:bg>
      <p:bgPr>
        <a:solidFill>
          <a:srgbClr val="0FEEB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userDrawn="1"/>
        </p:nvSpPr>
        <p:spPr>
          <a:xfrm>
            <a:off x="1284756" y="377825"/>
            <a:ext cx="5336177" cy="6146736"/>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dirty="0"/>
          </a:p>
        </p:txBody>
      </p:sp>
    </p:spTree>
    <p:extLst>
      <p:ext uri="{BB962C8B-B14F-4D97-AF65-F5344CB8AC3E}">
        <p14:creationId xmlns:p14="http://schemas.microsoft.com/office/powerpoint/2010/main" val="2786887003"/>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5"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Title Slide - White / Teal">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marL="0" marR="0" indent="0" algn="l" defTabSz="914377" rtl="0" eaLnBrk="1" fontAlgn="auto" latinLnBrk="0" hangingPunct="1">
              <a:lnSpc>
                <a:spcPct val="100000"/>
              </a:lnSpc>
              <a:spcBef>
                <a:spcPts val="0"/>
              </a:spcBef>
              <a:spcAft>
                <a:spcPts val="0"/>
              </a:spcAft>
              <a:buClrTx/>
              <a:buSzTx/>
              <a:buFontTx/>
              <a:buNone/>
              <a:tabLst/>
              <a:defRPr baseline="0"/>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Hope you enjoyed this learning journey.</a:t>
            </a:r>
          </a:p>
        </p:txBody>
      </p:sp>
      <p:sp>
        <p:nvSpPr>
          <p:cNvPr id="6" name="Title 1">
            <a:extLst>
              <a:ext uri="{FF2B5EF4-FFF2-40B4-BE49-F238E27FC236}">
                <a16:creationId xmlns:a16="http://schemas.microsoft.com/office/drawing/2014/main" id="{4E7C86B2-491D-4175-B781-C85C7A96028A}"/>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Tree>
    <p:extLst>
      <p:ext uri="{BB962C8B-B14F-4D97-AF65-F5344CB8AC3E}">
        <p14:creationId xmlns:p14="http://schemas.microsoft.com/office/powerpoint/2010/main" val="414383036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Title slide 1">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5627171" cy="2277604"/>
          </a:xfrm>
        </p:spPr>
        <p:txBody>
          <a:bodyPr anchor="b" anchorCtr="0">
            <a:noAutofit/>
          </a:bodyPr>
          <a:lstStyle>
            <a:lvl1pPr algn="l">
              <a:lnSpc>
                <a:spcPct val="100000"/>
              </a:lnSpc>
              <a:defRPr sz="4000"/>
            </a:lvl1pPr>
          </a:lstStyle>
          <a:p>
            <a:r>
              <a:rPr lang="en-US" noProof="0" dirty="0"/>
              <a:t>CLICK TO EDIT TITLE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5744567"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2097683730"/>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3487495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Contents or agenda">
    <p:spTree>
      <p:nvGrpSpPr>
        <p:cNvPr id="1" name=""/>
        <p:cNvGrpSpPr/>
        <p:nvPr/>
      </p:nvGrpSpPr>
      <p:grpSpPr>
        <a:xfrm>
          <a:off x="0" y="0"/>
          <a:ext cx="0" cy="0"/>
          <a:chOff x="0" y="0"/>
          <a:chExt cx="0" cy="0"/>
        </a:xfrm>
      </p:grpSpPr>
      <p:pic>
        <p:nvPicPr>
          <p:cNvPr id="37" name="Picture 36"/>
          <p:cNvPicPr>
            <a:picLocks noChangeAspect="1"/>
          </p:cNvPicPr>
          <p:nvPr userDrawn="1"/>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25640" y="3666044"/>
            <a:ext cx="2923326" cy="2198740"/>
          </a:xfrm>
          <a:prstGeom prst="rect">
            <a:avLst/>
          </a:prstGeom>
        </p:spPr>
      </p:pic>
      <p:sp>
        <p:nvSpPr>
          <p:cNvPr id="30" name="Text Placeholder 2"/>
          <p:cNvSpPr>
            <a:spLocks noGrp="1"/>
          </p:cNvSpPr>
          <p:nvPr>
            <p:ph type="body" sz="quarter" idx="10" hasCustomPrompt="1"/>
          </p:nvPr>
        </p:nvSpPr>
        <p:spPr>
          <a:xfrm>
            <a:off x="384784" y="1261533"/>
            <a:ext cx="2521449" cy="2626384"/>
          </a:xfrm>
        </p:spPr>
        <p:txBody>
          <a:bodyPr/>
          <a:lstStyle>
            <a:lvl1pPr marL="0" indent="0">
              <a:lnSpc>
                <a:spcPct val="100000"/>
              </a:lnSpc>
              <a:spcAft>
                <a:spcPts val="0"/>
              </a:spcAft>
              <a:buFont typeface="Arial" panose="020B0604020202020204" pitchFamily="34" charset="0"/>
              <a:buNone/>
              <a:defRPr sz="40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7" name="Text Placeholder 6"/>
          <p:cNvSpPr>
            <a:spLocks noGrp="1"/>
          </p:cNvSpPr>
          <p:nvPr>
            <p:ph type="body" sz="quarter" idx="12" hasCustomPrompt="1"/>
          </p:nvPr>
        </p:nvSpPr>
        <p:spPr>
          <a:xfrm>
            <a:off x="3279357" y="1261533"/>
            <a:ext cx="8069053" cy="521705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endParaRPr lang="en-GB" dirty="0"/>
          </a:p>
        </p:txBody>
      </p:sp>
      <p:pic>
        <p:nvPicPr>
          <p:cNvPr id="6" name="Graphic 6">
            <a:extLst>
              <a:ext uri="{FF2B5EF4-FFF2-40B4-BE49-F238E27FC236}">
                <a16:creationId xmlns:a16="http://schemas.microsoft.com/office/drawing/2014/main" id="{EC711A8B-4572-A049-8F3E-6583ADE39AD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39613" y="344971"/>
            <a:ext cx="917137" cy="648245"/>
          </a:xfrm>
          <a:prstGeom prst="rect">
            <a:avLst/>
          </a:prstGeom>
        </p:spPr>
      </p:pic>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40222749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9746"/>
            <a:ext cx="6604609" cy="685800"/>
          </a:xfrm>
        </p:spPr>
        <p:txBody>
          <a:bodyPr/>
          <a:lstStyle>
            <a:lvl1pPr>
              <a:defRPr baseline="0"/>
            </a:lvl1pPr>
          </a:lstStyle>
          <a:p>
            <a:pPr lvl="0"/>
            <a:r>
              <a:rPr lang="en-US" dirty="0"/>
              <a:t>Subtitle here</a:t>
            </a:r>
          </a:p>
        </p:txBody>
      </p:sp>
      <p:pic>
        <p:nvPicPr>
          <p:cNvPr id="7" name="Picture 6"/>
          <p:cNvPicPr>
            <a:picLocks noChangeAspect="1"/>
          </p:cNvPicPr>
          <p:nvPr userDrawn="1"/>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Tree>
    <p:extLst>
      <p:ext uri="{BB962C8B-B14F-4D97-AF65-F5344CB8AC3E}">
        <p14:creationId xmlns:p14="http://schemas.microsoft.com/office/powerpoint/2010/main" val="357793566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Re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80717529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accent3"/>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4"/>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0948F714-4D77-CD42-BD58-84592393B6D2}"/>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306940702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Meet &amp; Greet">
    <p:bg>
      <p:bgPr>
        <a:solidFill>
          <a:schemeClr val="accent4"/>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pic>
        <p:nvPicPr>
          <p:cNvPr id="6" name="Picture 5">
            <a:extLst>
              <a:ext uri="{FF2B5EF4-FFF2-40B4-BE49-F238E27FC236}">
                <a16:creationId xmlns:a16="http://schemas.microsoft.com/office/drawing/2014/main" id="{CDCD9ABD-8C57-4882-866C-BC056D757780}"/>
              </a:ext>
            </a:extLst>
          </p:cNvPr>
          <p:cNvPicPr>
            <a:picLocks noChangeAspect="1"/>
          </p:cNvPicPr>
          <p:nvPr userDrawn="1"/>
        </p:nvPicPr>
        <p:blipFill rotWithShape="1">
          <a:blip r:embed="rId4">
            <a:duotone>
              <a:schemeClr val="accent3">
                <a:shade val="45000"/>
                <a:satMod val="135000"/>
              </a:schemeClr>
              <a:prstClr val="white"/>
            </a:duotone>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Tree>
    <p:extLst>
      <p:ext uri="{BB962C8B-B14F-4D97-AF65-F5344CB8AC3E}">
        <p14:creationId xmlns:p14="http://schemas.microsoft.com/office/powerpoint/2010/main" val="325368981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tx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rgbClr val="004050"/>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rgbClr val="004050"/>
                </a:solidFill>
              </a:defRPr>
            </a:lvl1pPr>
          </a:lstStyle>
          <a:p>
            <a:r>
              <a:rPr lang="en-US" noProof="0" dirty="0"/>
              <a:t>CLICK TO EDIT TITLE</a:t>
            </a:r>
            <a:endParaRPr lang="en-GB" noProof="0" dirty="0"/>
          </a:p>
        </p:txBody>
      </p:sp>
      <p:sp>
        <p:nvSpPr>
          <p:cNvPr id="2" name="Rectangle 1"/>
          <p:cNvSpPr/>
          <p:nvPr userDrawn="1"/>
        </p:nvSpPr>
        <p:spPr>
          <a:xfrm>
            <a:off x="0" y="3843795"/>
            <a:ext cx="8229600"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47430613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accent4"/>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accent3"/>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accent3"/>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165830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4"/>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178008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accent3"/>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93808245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4489429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8269695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3"/>
          </a:solidFill>
        </p:spPr>
        <p:txBody>
          <a:bodyPr wrap="square" lIns="0" tIns="0" rIns="0" bIns="0" rtlCol="0"/>
          <a:lstStyle/>
          <a:p>
            <a:endParaRPr sz="1029"/>
          </a:p>
        </p:txBody>
      </p:sp>
    </p:spTree>
    <p:extLst>
      <p:ext uri="{BB962C8B-B14F-4D97-AF65-F5344CB8AC3E}">
        <p14:creationId xmlns:p14="http://schemas.microsoft.com/office/powerpoint/2010/main" val="7922049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60284376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0835664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19582645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6771593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2"/>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329889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9757152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4"/>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4078032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51146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4"/>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9216210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4"/>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09930038-7324-754A-9850-A216F52D7ED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38441797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4"/>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CDF1ACB8-AF73-DE42-B25D-407198650B9A}"/>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63529278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3"/>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E45BD70D-705E-6C48-85F0-2B8B8D29C2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5603946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3"/>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61090407-4F3B-F847-A7AB-C8C0EFB28AF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427230260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chemeClr val="accent3"/>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E49C0454-8721-7947-A56E-58D569350C28}"/>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0605239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E98B0132-AE9F-DA4C-9229-D8371E10A71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22191480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dirty="0"/>
              <a:t>CLICK TO EDIT TITLE</a:t>
            </a:r>
            <a:endParaRPr lang="en-GB" noProof="0" dirty="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rgbClr val="004050"/>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4094225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41078062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43935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A46C840F-99B2-8C4C-A37D-F1F388F0C20C}"/>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414862383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88241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39C13B6-7320-8544-8C3F-972BE573F629}"/>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6704652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91069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032C547-F94C-1241-9D31-1F73ADBB2494}"/>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7453464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10865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698D41BD-7B3B-1742-B394-CDE3B9E03C5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58412133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4"/>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E2A682AD-D487-474A-ACC8-8097477C31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9686495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06228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37A21872-726D-FD41-8C44-AEDB5C04354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6889575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Activity 02">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userDrawn="1"/>
        </p:nvSpPr>
        <p:spPr>
          <a:xfrm>
            <a:off x="1284514" y="377546"/>
            <a:ext cx="5336420" cy="6147015"/>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46905344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1_Title Slide - White / Purple">
    <p:spTree>
      <p:nvGrpSpPr>
        <p:cNvPr id="1" name=""/>
        <p:cNvGrpSpPr/>
        <p:nvPr/>
      </p:nvGrpSpPr>
      <p:grpSpPr>
        <a:xfrm>
          <a:off x="0" y="0"/>
          <a:ext cx="0" cy="0"/>
          <a:chOff x="0" y="0"/>
          <a:chExt cx="0" cy="0"/>
        </a:xfrm>
      </p:grpSpPr>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pic>
        <p:nvPicPr>
          <p:cNvPr id="7" name="Picture 6"/>
          <p:cNvPicPr>
            <a:picLocks noChangeAspect="1"/>
          </p:cNvPicPr>
          <p:nvPr userDrawn="1"/>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
        <p:nvSpPr>
          <p:cNvPr id="6" name="Title 1">
            <a:extLst>
              <a:ext uri="{FF2B5EF4-FFF2-40B4-BE49-F238E27FC236}">
                <a16:creationId xmlns:a16="http://schemas.microsoft.com/office/drawing/2014/main" id="{E0184910-58FA-4EFA-A539-4B89BFCDC982}"/>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
        <p:nvSpPr>
          <p:cNvPr id="8" name="Text Placeholder 3">
            <a:extLst>
              <a:ext uri="{FF2B5EF4-FFF2-40B4-BE49-F238E27FC236}">
                <a16:creationId xmlns:a16="http://schemas.microsoft.com/office/drawing/2014/main" id="{E6FB43B3-B490-477F-9165-5EA7092C4040}"/>
              </a:ext>
            </a:extLst>
          </p:cNvPr>
          <p:cNvSpPr>
            <a:spLocks noGrp="1"/>
          </p:cNvSpPr>
          <p:nvPr>
            <p:ph type="body" sz="quarter" idx="10" hasCustomPrompt="1"/>
          </p:nvPr>
        </p:nvSpPr>
        <p:spPr>
          <a:xfrm>
            <a:off x="376237" y="5768975"/>
            <a:ext cx="6604609" cy="695117"/>
          </a:xfrm>
        </p:spPr>
        <p:txBody>
          <a:bodyPr/>
          <a:lstStyle>
            <a:lvl1pPr marL="0" marR="0" indent="0" algn="l" defTabSz="914377" rtl="0" eaLnBrk="1" fontAlgn="auto" latinLnBrk="0" hangingPunct="1">
              <a:lnSpc>
                <a:spcPct val="100000"/>
              </a:lnSpc>
              <a:spcBef>
                <a:spcPts val="0"/>
              </a:spcBef>
              <a:spcAft>
                <a:spcPts val="651"/>
              </a:spcAft>
              <a:buClrTx/>
              <a:buSzPct val="115000"/>
              <a:buFontTx/>
              <a:buNone/>
              <a:tabLst/>
              <a:defRPr baseline="0"/>
            </a:lvl1pPr>
          </a:lstStyle>
          <a:p>
            <a:pPr marL="0" marR="0" lvl="0" indent="0" algn="l" defTabSz="914377" rtl="0" eaLnBrk="1" fontAlgn="auto" latinLnBrk="0" hangingPunct="1">
              <a:lnSpc>
                <a:spcPct val="100000"/>
              </a:lnSpc>
              <a:spcBef>
                <a:spcPts val="0"/>
              </a:spcBef>
              <a:spcAft>
                <a:spcPts val="651"/>
              </a:spcAft>
              <a:buClrTx/>
              <a:buSzPct val="115000"/>
              <a:buFontTx/>
              <a:buNone/>
              <a:tabLst/>
              <a:defRPr/>
            </a:pPr>
            <a:r>
              <a:rPr lang="en-GB" dirty="0"/>
              <a:t>Hope you enjoyed this learning journey.</a:t>
            </a:r>
          </a:p>
          <a:p>
            <a:pPr lvl="0"/>
            <a:endParaRPr lang="en-US" dirty="0"/>
          </a:p>
        </p:txBody>
      </p:sp>
    </p:spTree>
    <p:extLst>
      <p:ext uri="{BB962C8B-B14F-4D97-AF65-F5344CB8AC3E}">
        <p14:creationId xmlns:p14="http://schemas.microsoft.com/office/powerpoint/2010/main" val="99351302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1_Title Slide - White / Re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marL="0" marR="0" indent="0" algn="l" defTabSz="914377" rtl="0" eaLnBrk="1" fontAlgn="auto" latinLnBrk="0" hangingPunct="1">
              <a:lnSpc>
                <a:spcPct val="100000"/>
              </a:lnSpc>
              <a:spcBef>
                <a:spcPts val="0"/>
              </a:spcBef>
              <a:spcAft>
                <a:spcPts val="651"/>
              </a:spcAft>
              <a:buClrTx/>
              <a:buSzPct val="115000"/>
              <a:buFontTx/>
              <a:buNone/>
              <a:tabLst/>
              <a:defRPr baseline="0"/>
            </a:lvl1pPr>
          </a:lstStyle>
          <a:p>
            <a:pPr marL="0" marR="0" lvl="0" indent="0" algn="l" defTabSz="914377" rtl="0" eaLnBrk="1" fontAlgn="auto" latinLnBrk="0" hangingPunct="1">
              <a:lnSpc>
                <a:spcPct val="100000"/>
              </a:lnSpc>
              <a:spcBef>
                <a:spcPts val="0"/>
              </a:spcBef>
              <a:spcAft>
                <a:spcPts val="651"/>
              </a:spcAft>
              <a:buClrTx/>
              <a:buSzPct val="115000"/>
              <a:buFontTx/>
              <a:buNone/>
              <a:tabLst/>
              <a:defRPr/>
            </a:pPr>
            <a:r>
              <a:rPr lang="en-GB" dirty="0"/>
              <a:t>Hope you enjoyed this learning journey.</a:t>
            </a:r>
          </a:p>
          <a:p>
            <a:pPr lvl="0"/>
            <a:endParaRPr lang="en-US" dirty="0"/>
          </a:p>
        </p:txBody>
      </p:sp>
    </p:spTree>
    <p:extLst>
      <p:ext uri="{BB962C8B-B14F-4D97-AF65-F5344CB8AC3E}">
        <p14:creationId xmlns:p14="http://schemas.microsoft.com/office/powerpoint/2010/main" val="2295440024"/>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7445721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1_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Click to edit Master title style</a:t>
            </a:r>
            <a:endParaRPr lang="en-GB" noProof="0" dirty="0"/>
          </a:p>
        </p:txBody>
      </p:sp>
      <p:pic>
        <p:nvPicPr>
          <p:cNvPr id="11" name="Picture 10"/>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1297354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Click to edit Master title style</a:t>
            </a:r>
            <a:endParaRPr lang="en-GB" noProof="0" dirty="0"/>
          </a:p>
        </p:txBody>
      </p:sp>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18601643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accent5"/>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6"/>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BC7927F0-0060-E641-9DF6-FBEA1036D28B}"/>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387941427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1_Housekeeping">
    <p:bg>
      <p:bgPr>
        <a:solidFill>
          <a:schemeClr val="accent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963AF44A-1995-DE4D-9A46-5A2394C80A9F}"/>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265683593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Meet &amp; Greet 2">
    <p:bg>
      <p:bgPr>
        <a:solidFill>
          <a:srgbClr val="E8CC47"/>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pic>
        <p:nvPicPr>
          <p:cNvPr id="6" name="Picture 5">
            <a:extLst>
              <a:ext uri="{FF2B5EF4-FFF2-40B4-BE49-F238E27FC236}">
                <a16:creationId xmlns:a16="http://schemas.microsoft.com/office/drawing/2014/main" id="{D5995ECC-57F0-414E-B59C-F055BAC9DFC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spTree>
    <p:extLst>
      <p:ext uri="{BB962C8B-B14F-4D97-AF65-F5344CB8AC3E}">
        <p14:creationId xmlns:p14="http://schemas.microsoft.com/office/powerpoint/2010/main" val="207033483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1_Meet &amp; Greet 2">
    <p:bg>
      <p:bgPr>
        <a:solidFill>
          <a:srgbClr val="FF6124"/>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pic>
        <p:nvPicPr>
          <p:cNvPr id="6" name="Picture 5">
            <a:extLst>
              <a:ext uri="{FF2B5EF4-FFF2-40B4-BE49-F238E27FC236}">
                <a16:creationId xmlns:a16="http://schemas.microsoft.com/office/drawing/2014/main" id="{EF62B12B-0209-4F2C-B3BB-EE7164671235}"/>
              </a:ext>
            </a:extLst>
          </p:cNvPr>
          <p:cNvPicPr>
            <a:picLocks noChangeAspect="1"/>
          </p:cNvPicPr>
          <p:nvPr userDrawn="1"/>
        </p:nvPicPr>
        <p:blipFill rotWithShape="1">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spTree>
    <p:extLst>
      <p:ext uri="{BB962C8B-B14F-4D97-AF65-F5344CB8AC3E}">
        <p14:creationId xmlns:p14="http://schemas.microsoft.com/office/powerpoint/2010/main" val="409001482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accent5"/>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accent6"/>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bg1"/>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04258394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5"/>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1885061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5"/>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accent6"/>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0067858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391451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59132531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53856918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Tree>
    <p:extLst>
      <p:ext uri="{BB962C8B-B14F-4D97-AF65-F5344CB8AC3E}">
        <p14:creationId xmlns:p14="http://schemas.microsoft.com/office/powerpoint/2010/main" val="207239077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26358932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539333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556656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648141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9064336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5"/>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92598035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5992201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3398510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rgbClr val="004050"/>
                </a:solidFill>
              </a:defRPr>
            </a:lvl1pPr>
          </a:lstStyle>
          <a:p>
            <a:r>
              <a:rPr lang="en-US" noProof="0" dirty="0"/>
              <a:t>CLICK TO EDIT TITLE</a:t>
            </a:r>
            <a:endParaRPr lang="en-GB" noProof="0" dirty="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74936341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E719BA34-23BB-1044-9AD7-64A0FC498A8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9380070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5"/>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303A16D8-C47D-2646-8D74-7305970A0AC7}"/>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6224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99CE94EC-D689-0844-B168-B5C04CE1057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69713007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0D1907F4-B2E5-E241-8CFF-3C1A5962F4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41002985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chemeClr val="accent6"/>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5A35AD87-FF52-FA40-A269-A1F35A25AE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3742156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6"/>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592D96B5-6708-5946-B56D-48C7C909EBD0}"/>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45783969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03573488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363942"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0ADBD2A6-9D59-8A42-B712-28AECE5544C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5481500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29795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425D0E0-656F-8441-9B06-9CCBF96661F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1614564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90422B83-86F8-9643-B75F-38DF13EE57D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74837420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image" Target="../media/image1.png"/><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9" Type="http://schemas.openxmlformats.org/officeDocument/2006/relationships/image" Target="../media/image1.png"/><Relationship Id="rId3" Type="http://schemas.openxmlformats.org/officeDocument/2006/relationships/slideLayout" Target="../slideLayouts/slideLayout72.xml"/><Relationship Id="rId21" Type="http://schemas.openxmlformats.org/officeDocument/2006/relationships/slideLayout" Target="../slideLayouts/slideLayout90.xml"/><Relationship Id="rId34" Type="http://schemas.openxmlformats.org/officeDocument/2006/relationships/slideLayout" Target="../slideLayouts/slideLayout103.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slideLayout" Target="../slideLayouts/slideLayout102.xml"/><Relationship Id="rId38" Type="http://schemas.openxmlformats.org/officeDocument/2006/relationships/theme" Target="../theme/theme3.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slideLayout" Target="../slideLayouts/slideLayout101.xml"/><Relationship Id="rId37" Type="http://schemas.openxmlformats.org/officeDocument/2006/relationships/slideLayout" Target="../slideLayouts/slideLayout106.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36" Type="http://schemas.openxmlformats.org/officeDocument/2006/relationships/slideLayout" Target="../slideLayouts/slideLayout105.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31" Type="http://schemas.openxmlformats.org/officeDocument/2006/relationships/slideLayout" Target="../slideLayouts/slideLayout100.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 Id="rId35" Type="http://schemas.openxmlformats.org/officeDocument/2006/relationships/slideLayout" Target="../slideLayouts/slideLayout10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34" Type="http://schemas.openxmlformats.org/officeDocument/2006/relationships/image" Target="../media/image1.png"/><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33" Type="http://schemas.openxmlformats.org/officeDocument/2006/relationships/theme" Target="../theme/theme4.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29" Type="http://schemas.openxmlformats.org/officeDocument/2006/relationships/slideLayout" Target="../slideLayouts/slideLayout135.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32" Type="http://schemas.openxmlformats.org/officeDocument/2006/relationships/slideLayout" Target="../slideLayouts/slideLayout138.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31" Type="http://schemas.openxmlformats.org/officeDocument/2006/relationships/slideLayout" Target="../slideLayouts/slideLayout137.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slideLayout" Target="../slideLayouts/slideLayout1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image" Target="../media/image1.png"/><Relationship Id="rId3" Type="http://schemas.openxmlformats.org/officeDocument/2006/relationships/slideLayout" Target="../slideLayouts/slideLayout141.xml"/><Relationship Id="rId7" Type="http://schemas.openxmlformats.org/officeDocument/2006/relationships/slideLayout" Target="../slideLayouts/slideLayout145.xml"/><Relationship Id="rId12" Type="http://schemas.openxmlformats.org/officeDocument/2006/relationships/image" Target="../media/image10.svg"/><Relationship Id="rId2" Type="http://schemas.openxmlformats.org/officeDocument/2006/relationships/slideLayout" Target="../slideLayouts/slideLayout140.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image" Target="../media/image9.png"/><Relationship Id="rId5" Type="http://schemas.openxmlformats.org/officeDocument/2006/relationships/slideLayout" Target="../slideLayouts/slideLayout143.xml"/><Relationship Id="rId10" Type="http://schemas.openxmlformats.org/officeDocument/2006/relationships/theme" Target="../theme/theme5.xml"/><Relationship Id="rId4" Type="http://schemas.openxmlformats.org/officeDocument/2006/relationships/slideLayout" Target="../slideLayouts/slideLayout142.xml"/><Relationship Id="rId9" Type="http://schemas.openxmlformats.org/officeDocument/2006/relationships/slideLayout" Target="../slideLayouts/slideLayout1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4442" r:id="rId1"/>
    <p:sldLayoutId id="2147483806" r:id="rId2"/>
    <p:sldLayoutId id="2147484338" r:id="rId3"/>
    <p:sldLayoutId id="2147483779" r:id="rId4"/>
    <p:sldLayoutId id="2147483789" r:id="rId5"/>
    <p:sldLayoutId id="2147483788" r:id="rId6"/>
    <p:sldLayoutId id="2147483778" r:id="rId7"/>
    <p:sldLayoutId id="2147484218" r:id="rId8"/>
    <p:sldLayoutId id="2147484219" r:id="rId9"/>
    <p:sldLayoutId id="2147483696" r:id="rId10"/>
    <p:sldLayoutId id="2147483790" r:id="rId11"/>
    <p:sldLayoutId id="2147484314" r:id="rId12"/>
    <p:sldLayoutId id="2147483791" r:id="rId13"/>
    <p:sldLayoutId id="2147483802" r:id="rId14"/>
    <p:sldLayoutId id="2147484315" r:id="rId15"/>
    <p:sldLayoutId id="2147484316" r:id="rId16"/>
    <p:sldLayoutId id="2147484322" r:id="rId17"/>
    <p:sldLayoutId id="2147484323" r:id="rId18"/>
    <p:sldLayoutId id="2147484324" r:id="rId19"/>
    <p:sldLayoutId id="2147484317" r:id="rId20"/>
    <p:sldLayoutId id="2147484325" r:id="rId21"/>
    <p:sldLayoutId id="2147484328" r:id="rId22"/>
    <p:sldLayoutId id="2147484318" r:id="rId23"/>
    <p:sldLayoutId id="2147484327" r:id="rId24"/>
    <p:sldLayoutId id="2147484334" r:id="rId25"/>
    <p:sldLayoutId id="2147484335" r:id="rId26"/>
    <p:sldLayoutId id="2147484326" r:id="rId27"/>
    <p:sldLayoutId id="2147484319" r:id="rId28"/>
    <p:sldLayoutId id="2147484336" r:id="rId29"/>
    <p:sldLayoutId id="2147484337" r:id="rId30"/>
    <p:sldLayoutId id="2147483804" r:id="rId31"/>
    <p:sldLayoutId id="2147484443" r:id="rId32"/>
    <p:sldLayoutId id="2147484454" r:id="rId33"/>
    <p:sldLayoutId id="2147484455" r:id="rId34"/>
    <p:sldLayoutId id="2147484458" r:id="rId35"/>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37"/>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37"/>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37"/>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37"/>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1" userDrawn="1">
          <p15:clr>
            <a:srgbClr val="F26B43"/>
          </p15:clr>
        </p15:guide>
        <p15:guide id="6" pos="1345" userDrawn="1">
          <p15:clr>
            <a:srgbClr val="F26B43"/>
          </p15:clr>
        </p15:guide>
        <p15:guide id="7" pos="1460" userDrawn="1">
          <p15:clr>
            <a:srgbClr val="F26B43"/>
          </p15:clr>
        </p15:guide>
        <p15:guide id="8" pos="1955" userDrawn="1">
          <p15:clr>
            <a:srgbClr val="F26B43"/>
          </p15:clr>
        </p15:guide>
        <p15:guide id="9" pos="2069" userDrawn="1">
          <p15:clr>
            <a:srgbClr val="F26B43"/>
          </p15:clr>
        </p15:guide>
        <p15:guide id="10" pos="2564" userDrawn="1">
          <p15:clr>
            <a:srgbClr val="F26B43"/>
          </p15:clr>
        </p15:guide>
        <p15:guide id="11" pos="2683" userDrawn="1">
          <p15:clr>
            <a:srgbClr val="F26B43"/>
          </p15:clr>
        </p15:guide>
        <p15:guide id="12" pos="3173" userDrawn="1">
          <p15:clr>
            <a:srgbClr val="F26B43"/>
          </p15:clr>
        </p15:guide>
        <p15:guide id="13" pos="3288" userDrawn="1">
          <p15:clr>
            <a:srgbClr val="F26B43"/>
          </p15:clr>
        </p15:guide>
        <p15:guide id="14" pos="3783" userDrawn="1">
          <p15:clr>
            <a:srgbClr val="F26B43"/>
          </p15:clr>
        </p15:guide>
        <p15:guide id="15" pos="3897" userDrawn="1">
          <p15:clr>
            <a:srgbClr val="F26B43"/>
          </p15:clr>
        </p15:guide>
        <p15:guide id="16" pos="4392" userDrawn="1">
          <p15:clr>
            <a:srgbClr val="F26B43"/>
          </p15:clr>
        </p15:guide>
        <p15:guide id="17" pos="4507" userDrawn="1">
          <p15:clr>
            <a:srgbClr val="F26B43"/>
          </p15:clr>
        </p15:guide>
        <p15:guide id="18" pos="5001" userDrawn="1">
          <p15:clr>
            <a:srgbClr val="F26B43"/>
          </p15:clr>
        </p15:guide>
        <p15:guide id="19" pos="5115" userDrawn="1">
          <p15:clr>
            <a:srgbClr val="F26B43"/>
          </p15:clr>
        </p15:guide>
        <p15:guide id="20" pos="5611" userDrawn="1">
          <p15:clr>
            <a:srgbClr val="F26B43"/>
          </p15:clr>
        </p15:guide>
        <p15:guide id="21" pos="5725" userDrawn="1">
          <p15:clr>
            <a:srgbClr val="F26B43"/>
          </p15:clr>
        </p15:guide>
        <p15:guide id="22" pos="6220" userDrawn="1">
          <p15:clr>
            <a:srgbClr val="F26B43"/>
          </p15:clr>
        </p15:guide>
        <p15:guide id="23" pos="6335" userDrawn="1">
          <p15:clr>
            <a:srgbClr val="F26B43"/>
          </p15:clr>
        </p15:guide>
        <p15:guide id="24" pos="6829" userDrawn="1">
          <p15:clr>
            <a:srgbClr val="F26B43"/>
          </p15:clr>
        </p15:guide>
        <p15:guide id="25" pos="6943" userDrawn="1">
          <p15:clr>
            <a:srgbClr val="F26B43"/>
          </p15:clr>
        </p15:guide>
        <p15:guide id="26" pos="7439" userDrawn="1">
          <p15:clr>
            <a:srgbClr val="F26B43"/>
          </p15:clr>
        </p15:guide>
        <p15:guide id="27" pos="3840" userDrawn="1">
          <p15:clr>
            <a:srgbClr val="9FCC3B"/>
          </p15:clr>
        </p15:guide>
        <p15:guide id="28" orient="horz" pos="2160" userDrawn="1">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315793142"/>
      </p:ext>
    </p:extLst>
  </p:cSld>
  <p:clrMap bg1="lt1" tx1="dk1" bg2="lt2" tx2="dk2" accent1="accent1" accent2="accent2" accent3="accent3" accent4="accent4" accent5="accent5" accent6="accent6" hlink="hlink" folHlink="folHlink"/>
  <p:sldLayoutIdLst>
    <p:sldLayoutId id="2147484446" r:id="rId1"/>
    <p:sldLayoutId id="2147484444" r:id="rId2"/>
    <p:sldLayoutId id="2147484342" r:id="rId3"/>
    <p:sldLayoutId id="2147484344" r:id="rId4"/>
    <p:sldLayoutId id="2147484345" r:id="rId5"/>
    <p:sldLayoutId id="2147484346" r:id="rId6"/>
    <p:sldLayoutId id="2147484347" r:id="rId7"/>
    <p:sldLayoutId id="2147484348" r:id="rId8"/>
    <p:sldLayoutId id="2147484349" r:id="rId9"/>
    <p:sldLayoutId id="2147484350" r:id="rId10"/>
    <p:sldLayoutId id="2147484351" r:id="rId11"/>
    <p:sldLayoutId id="2147484352" r:id="rId12"/>
    <p:sldLayoutId id="2147484353" r:id="rId13"/>
    <p:sldLayoutId id="2147484354" r:id="rId14"/>
    <p:sldLayoutId id="2147484355" r:id="rId15"/>
    <p:sldLayoutId id="2147484356" r:id="rId16"/>
    <p:sldLayoutId id="2147484357" r:id="rId17"/>
    <p:sldLayoutId id="2147484358" r:id="rId18"/>
    <p:sldLayoutId id="2147484359" r:id="rId19"/>
    <p:sldLayoutId id="2147484360" r:id="rId20"/>
    <p:sldLayoutId id="2147484361" r:id="rId21"/>
    <p:sldLayoutId id="2147484362" r:id="rId22"/>
    <p:sldLayoutId id="2147484363" r:id="rId23"/>
    <p:sldLayoutId id="2147484364" r:id="rId24"/>
    <p:sldLayoutId id="2147484365" r:id="rId25"/>
    <p:sldLayoutId id="2147484366" r:id="rId26"/>
    <p:sldLayoutId id="2147484367" r:id="rId27"/>
    <p:sldLayoutId id="2147484368" r:id="rId28"/>
    <p:sldLayoutId id="2147484369" r:id="rId29"/>
    <p:sldLayoutId id="2147484370" r:id="rId30"/>
    <p:sldLayoutId id="2147484371" r:id="rId31"/>
    <p:sldLayoutId id="2147484378" r:id="rId32"/>
    <p:sldLayoutId id="2147484449" r:id="rId33"/>
    <p:sldLayoutId id="2147484445" r:id="rId34"/>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36"/>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36"/>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36"/>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36"/>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105970405"/>
      </p:ext>
    </p:extLst>
  </p:cSld>
  <p:clrMap bg1="lt1" tx1="dk1" bg2="lt2" tx2="dk2" accent1="accent1" accent2="accent2" accent3="accent3" accent4="accent4" accent5="accent5" accent6="accent6" hlink="hlink" folHlink="folHlink"/>
  <p:sldLayoutIdLst>
    <p:sldLayoutId id="2147484448" r:id="rId1"/>
    <p:sldLayoutId id="2147484447" r:id="rId2"/>
    <p:sldLayoutId id="2147484407" r:id="rId3"/>
    <p:sldLayoutId id="2147484408" r:id="rId4"/>
    <p:sldLayoutId id="2147483975" r:id="rId5"/>
    <p:sldLayoutId id="2147484379" r:id="rId6"/>
    <p:sldLayoutId id="2147484380" r:id="rId7"/>
    <p:sldLayoutId id="2147484381" r:id="rId8"/>
    <p:sldLayoutId id="2147484382" r:id="rId9"/>
    <p:sldLayoutId id="2147484383" r:id="rId10"/>
    <p:sldLayoutId id="2147484384" r:id="rId11"/>
    <p:sldLayoutId id="2147484385" r:id="rId12"/>
    <p:sldLayoutId id="2147484386" r:id="rId13"/>
    <p:sldLayoutId id="2147484387" r:id="rId14"/>
    <p:sldLayoutId id="2147484388" r:id="rId15"/>
    <p:sldLayoutId id="2147484389" r:id="rId16"/>
    <p:sldLayoutId id="2147484390" r:id="rId17"/>
    <p:sldLayoutId id="2147484391" r:id="rId18"/>
    <p:sldLayoutId id="2147484392" r:id="rId19"/>
    <p:sldLayoutId id="2147484393" r:id="rId20"/>
    <p:sldLayoutId id="2147484394" r:id="rId21"/>
    <p:sldLayoutId id="2147484395" r:id="rId22"/>
    <p:sldLayoutId id="2147484396" r:id="rId23"/>
    <p:sldLayoutId id="2147484397" r:id="rId24"/>
    <p:sldLayoutId id="2147484398" r:id="rId25"/>
    <p:sldLayoutId id="2147484399" r:id="rId26"/>
    <p:sldLayoutId id="2147484400" r:id="rId27"/>
    <p:sldLayoutId id="2147484401" r:id="rId28"/>
    <p:sldLayoutId id="2147484402" r:id="rId29"/>
    <p:sldLayoutId id="2147484403" r:id="rId30"/>
    <p:sldLayoutId id="2147484404" r:id="rId31"/>
    <p:sldLayoutId id="2147484405" r:id="rId32"/>
    <p:sldLayoutId id="2147484406" r:id="rId33"/>
    <p:sldLayoutId id="2147484013" r:id="rId34"/>
    <p:sldLayoutId id="2147484409" r:id="rId35"/>
    <p:sldLayoutId id="2147484450" r:id="rId36"/>
    <p:sldLayoutId id="2147484451" r:id="rId37"/>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39"/>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39"/>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39"/>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39"/>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206996952"/>
      </p:ext>
    </p:extLst>
  </p:cSld>
  <p:clrMap bg1="lt1" tx1="dk1" bg2="lt2" tx2="dk2" accent1="accent1" accent2="accent2" accent3="accent3" accent4="accent4" accent5="accent5" accent6="accent6" hlink="hlink" folHlink="folHlink"/>
  <p:sldLayoutIdLst>
    <p:sldLayoutId id="2147484452" r:id="rId1"/>
    <p:sldLayoutId id="2147484411" r:id="rId2"/>
    <p:sldLayoutId id="2147484063"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 id="2147484420" r:id="rId12"/>
    <p:sldLayoutId id="2147484421" r:id="rId13"/>
    <p:sldLayoutId id="2147484422" r:id="rId14"/>
    <p:sldLayoutId id="2147484423" r:id="rId15"/>
    <p:sldLayoutId id="2147484424" r:id="rId16"/>
    <p:sldLayoutId id="2147484425" r:id="rId17"/>
    <p:sldLayoutId id="2147484426" r:id="rId18"/>
    <p:sldLayoutId id="2147484427" r:id="rId19"/>
    <p:sldLayoutId id="2147484428" r:id="rId20"/>
    <p:sldLayoutId id="2147484429" r:id="rId21"/>
    <p:sldLayoutId id="2147484430" r:id="rId22"/>
    <p:sldLayoutId id="2147484431" r:id="rId23"/>
    <p:sldLayoutId id="2147484432" r:id="rId24"/>
    <p:sldLayoutId id="2147484433" r:id="rId25"/>
    <p:sldLayoutId id="2147484434" r:id="rId26"/>
    <p:sldLayoutId id="2147484435" r:id="rId27"/>
    <p:sldLayoutId id="2147484436" r:id="rId28"/>
    <p:sldLayoutId id="2147484437" r:id="rId29"/>
    <p:sldLayoutId id="2147484438" r:id="rId30"/>
    <p:sldLayoutId id="2147484087" r:id="rId31"/>
    <p:sldLayoutId id="2147484453" r:id="rId32"/>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34"/>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34"/>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34"/>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34"/>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1212112" y="369218"/>
            <a:ext cx="10595713"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AF93FCE7-DBB4-9F4D-BD6A-3D02A5FEEA26}"/>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57744936"/>
      </p:ext>
    </p:extLst>
  </p:cSld>
  <p:clrMap bg1="lt1" tx1="dk1" bg2="lt2" tx2="dk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6" r:id="rId8"/>
    <p:sldLayoutId id="2147484217" r:id="rId9"/>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1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1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hyperlink" Target="http://www.kimballgroup.com/" TargetMode="Externa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png"/><Relationship Id="rId7"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3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84F27-352C-4B11-9065-D9CD4C842A71}"/>
              </a:ext>
            </a:extLst>
          </p:cNvPr>
          <p:cNvSpPr>
            <a:spLocks noGrp="1"/>
          </p:cNvSpPr>
          <p:nvPr>
            <p:ph type="ctrTitle"/>
          </p:nvPr>
        </p:nvSpPr>
        <p:spPr>
          <a:xfrm>
            <a:off x="376237" y="2796451"/>
            <a:ext cx="6596062" cy="2431485"/>
          </a:xfrm>
        </p:spPr>
        <p:txBody>
          <a:bodyPr/>
          <a:lstStyle/>
          <a:p>
            <a:r>
              <a:rPr lang="en-US" dirty="0"/>
              <a:t>OLAP schema design – </a:t>
            </a:r>
            <a:r>
              <a:rPr lang="en-US"/>
              <a:t>deep dive</a:t>
            </a:r>
            <a:br>
              <a:rPr lang="en-US" dirty="0"/>
            </a:br>
            <a:endParaRPr lang="en-GB" sz="2800" dirty="0"/>
          </a:p>
        </p:txBody>
      </p:sp>
    </p:spTree>
    <p:extLst>
      <p:ext uri="{BB962C8B-B14F-4D97-AF65-F5344CB8AC3E}">
        <p14:creationId xmlns:p14="http://schemas.microsoft.com/office/powerpoint/2010/main" val="2402277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7F330A-2BAB-48F1-B01C-5D189EAD99DF}"/>
              </a:ext>
            </a:extLst>
          </p:cNvPr>
          <p:cNvSpPr>
            <a:spLocks noGrp="1"/>
          </p:cNvSpPr>
          <p:nvPr>
            <p:ph type="body" sz="quarter" idx="10"/>
          </p:nvPr>
        </p:nvSpPr>
        <p:spPr/>
        <p:txBody>
          <a:bodyPr/>
          <a:lstStyle/>
          <a:p>
            <a:r>
              <a:rPr lang="en-US" dirty="0"/>
              <a:t>Date Dimension</a:t>
            </a:r>
            <a:endParaRPr lang="en-GB" dirty="0"/>
          </a:p>
        </p:txBody>
      </p:sp>
      <p:sp>
        <p:nvSpPr>
          <p:cNvPr id="4" name="Slide Number Placeholder 3">
            <a:extLst>
              <a:ext uri="{FF2B5EF4-FFF2-40B4-BE49-F238E27FC236}">
                <a16:creationId xmlns:a16="http://schemas.microsoft.com/office/drawing/2014/main" id="{E3E58327-0602-4229-944F-1380BFBB0FB9}"/>
              </a:ext>
            </a:extLst>
          </p:cNvPr>
          <p:cNvSpPr>
            <a:spLocks noGrp="1"/>
          </p:cNvSpPr>
          <p:nvPr>
            <p:ph type="sldNum" sz="quarter" idx="4"/>
          </p:nvPr>
        </p:nvSpPr>
        <p:spPr/>
        <p:txBody>
          <a:bodyPr/>
          <a:lstStyle/>
          <a:p>
            <a:fld id="{EF892D59-8F09-EF4B-AD6D-DA609442F868}" type="slidenum">
              <a:rPr lang="en-GB" sz="1000" smtClean="0"/>
              <a:pPr/>
              <a:t>10</a:t>
            </a:fld>
            <a:endParaRPr lang="en-GB" sz="1000" dirty="0"/>
          </a:p>
        </p:txBody>
      </p:sp>
      <p:sp>
        <p:nvSpPr>
          <p:cNvPr id="5" name="Content Placeholder 4">
            <a:extLst>
              <a:ext uri="{FF2B5EF4-FFF2-40B4-BE49-F238E27FC236}">
                <a16:creationId xmlns:a16="http://schemas.microsoft.com/office/drawing/2014/main" id="{8DC50757-4D36-4D5B-BD22-BA2DBC3E74A8}"/>
              </a:ext>
            </a:extLst>
          </p:cNvPr>
          <p:cNvSpPr txBox="1">
            <a:spLocks/>
          </p:cNvSpPr>
          <p:nvPr/>
        </p:nvSpPr>
        <p:spPr>
          <a:xfrm>
            <a:off x="4446493" y="1349985"/>
            <a:ext cx="7499176" cy="4896543"/>
          </a:xfrm>
          <a:prstGeom prst="rect">
            <a:avLst/>
          </a:prstGeom>
        </p:spPr>
        <p:txBody>
          <a:bodyPr>
            <a:normAutofit/>
          </a:bodyPr>
          <a:lstStyle>
            <a:lvl1pPr marL="0" indent="0" algn="l" defTabSz="914400" rtl="0" eaLnBrk="1" latinLnBrk="0" hangingPunct="1">
              <a:lnSpc>
                <a:spcPct val="100000"/>
              </a:lnSpc>
              <a:spcBef>
                <a:spcPts val="0"/>
              </a:spcBef>
              <a:spcAft>
                <a:spcPts val="650"/>
              </a:spcAft>
              <a:buSzPct val="115000"/>
              <a:buFontTx/>
              <a:buNone/>
              <a:defRPr sz="18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2"/>
              </a:buBlip>
              <a:tabLst/>
              <a:defRPr sz="18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2"/>
              </a:buBlip>
              <a:tabLst/>
              <a:defRPr sz="18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2"/>
              </a:buBlip>
              <a:tabLst/>
              <a:defRPr sz="18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2"/>
              </a:buBlip>
              <a:tabLst/>
              <a:defRPr sz="18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t>There are several ways to create a date dimension. You can use an SQL script or using DAX in Power BI.</a:t>
            </a:r>
          </a:p>
        </p:txBody>
      </p:sp>
      <p:pic>
        <p:nvPicPr>
          <p:cNvPr id="6" name="Picture 5">
            <a:extLst>
              <a:ext uri="{FF2B5EF4-FFF2-40B4-BE49-F238E27FC236}">
                <a16:creationId xmlns:a16="http://schemas.microsoft.com/office/drawing/2014/main" id="{811F8C05-0723-4D08-BD30-967FCC2163E9}"/>
              </a:ext>
            </a:extLst>
          </p:cNvPr>
          <p:cNvPicPr>
            <a:picLocks noChangeAspect="1"/>
          </p:cNvPicPr>
          <p:nvPr/>
        </p:nvPicPr>
        <p:blipFill>
          <a:blip r:embed="rId3"/>
          <a:stretch>
            <a:fillRect/>
          </a:stretch>
        </p:blipFill>
        <p:spPr>
          <a:xfrm>
            <a:off x="5135741" y="2472738"/>
            <a:ext cx="6120680" cy="3258492"/>
          </a:xfrm>
          <a:prstGeom prst="rect">
            <a:avLst/>
          </a:prstGeom>
        </p:spPr>
      </p:pic>
    </p:spTree>
    <p:extLst>
      <p:ext uri="{BB962C8B-B14F-4D97-AF65-F5344CB8AC3E}">
        <p14:creationId xmlns:p14="http://schemas.microsoft.com/office/powerpoint/2010/main" val="3331793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E4499E-778C-4BB2-BFD4-169024097107}"/>
              </a:ext>
            </a:extLst>
          </p:cNvPr>
          <p:cNvSpPr>
            <a:spLocks noGrp="1"/>
          </p:cNvSpPr>
          <p:nvPr>
            <p:ph type="body" sz="quarter" idx="10"/>
          </p:nvPr>
        </p:nvSpPr>
        <p:spPr/>
        <p:txBody>
          <a:bodyPr/>
          <a:lstStyle/>
          <a:p>
            <a:r>
              <a:rPr lang="en-US" dirty="0"/>
              <a:t>Surrogate Keys</a:t>
            </a:r>
            <a:endParaRPr lang="en-GB" dirty="0"/>
          </a:p>
        </p:txBody>
      </p:sp>
      <p:sp>
        <p:nvSpPr>
          <p:cNvPr id="4" name="Slide Number Placeholder 3">
            <a:extLst>
              <a:ext uri="{FF2B5EF4-FFF2-40B4-BE49-F238E27FC236}">
                <a16:creationId xmlns:a16="http://schemas.microsoft.com/office/drawing/2014/main" id="{6AF9C3FC-BD4F-44FC-A973-D44845377C51}"/>
              </a:ext>
            </a:extLst>
          </p:cNvPr>
          <p:cNvSpPr>
            <a:spLocks noGrp="1"/>
          </p:cNvSpPr>
          <p:nvPr>
            <p:ph type="sldNum" sz="quarter" idx="4"/>
          </p:nvPr>
        </p:nvSpPr>
        <p:spPr/>
        <p:txBody>
          <a:bodyPr/>
          <a:lstStyle/>
          <a:p>
            <a:fld id="{EF892D59-8F09-EF4B-AD6D-DA609442F868}" type="slidenum">
              <a:rPr lang="en-GB" sz="1000" smtClean="0"/>
              <a:pPr/>
              <a:t>11</a:t>
            </a:fld>
            <a:endParaRPr lang="en-GB" sz="1000" dirty="0"/>
          </a:p>
        </p:txBody>
      </p:sp>
      <p:sp>
        <p:nvSpPr>
          <p:cNvPr id="5" name="TextBox 4">
            <a:extLst>
              <a:ext uri="{FF2B5EF4-FFF2-40B4-BE49-F238E27FC236}">
                <a16:creationId xmlns:a16="http://schemas.microsoft.com/office/drawing/2014/main" id="{2E2C2FEF-520B-40A8-89B1-7FFB8182249C}"/>
              </a:ext>
            </a:extLst>
          </p:cNvPr>
          <p:cNvSpPr txBox="1"/>
          <p:nvPr/>
        </p:nvSpPr>
        <p:spPr>
          <a:xfrm flipH="1">
            <a:off x="4571995" y="1349985"/>
            <a:ext cx="6566476" cy="1015663"/>
          </a:xfrm>
          <a:prstGeom prst="rect">
            <a:avLst/>
          </a:prstGeom>
          <a:noFill/>
        </p:spPr>
        <p:txBody>
          <a:bodyPr wrap="square" rtlCol="0">
            <a:spAutoFit/>
          </a:bodyPr>
          <a:lstStyle/>
          <a:p>
            <a:pPr marL="342900" indent="-342900">
              <a:buFont typeface="Arial" panose="020B0604020202020204" pitchFamily="34" charset="0"/>
              <a:buChar char="•"/>
            </a:pPr>
            <a:r>
              <a:rPr lang="en-GB" sz="2000" dirty="0"/>
              <a:t>Create Customer Dimension</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We can select distinct </a:t>
            </a:r>
            <a:r>
              <a:rPr lang="en-GB" sz="2000" dirty="0" err="1"/>
              <a:t>CustomerIds</a:t>
            </a:r>
            <a:endParaRPr lang="en-GB" sz="2000" dirty="0"/>
          </a:p>
        </p:txBody>
      </p:sp>
      <p:sp>
        <p:nvSpPr>
          <p:cNvPr id="6" name="TextBox 5">
            <a:extLst>
              <a:ext uri="{FF2B5EF4-FFF2-40B4-BE49-F238E27FC236}">
                <a16:creationId xmlns:a16="http://schemas.microsoft.com/office/drawing/2014/main" id="{22297172-DDAB-4A46-82B8-686626CA1120}"/>
              </a:ext>
            </a:extLst>
          </p:cNvPr>
          <p:cNvSpPr txBox="1"/>
          <p:nvPr/>
        </p:nvSpPr>
        <p:spPr>
          <a:xfrm>
            <a:off x="4571995" y="3169998"/>
            <a:ext cx="3931315" cy="3341673"/>
          </a:xfrm>
          <a:prstGeom prst="rect">
            <a:avLst/>
          </a:prstGeom>
          <a:solidFill>
            <a:schemeClr val="accent1">
              <a:lumMod val="20000"/>
              <a:lumOff val="80000"/>
            </a:schemeClr>
          </a:solidFill>
          <a:ln w="12700">
            <a:solidFill>
              <a:schemeClr val="tx2">
                <a:lumMod val="60000"/>
                <a:lumOff val="40000"/>
              </a:schemeClr>
            </a:solidFill>
          </a:ln>
          <a:effectLst/>
          <a:scene3d>
            <a:camera prst="orthographicFront"/>
            <a:lightRig rig="threePt" dir="t"/>
          </a:scene3d>
          <a:sp3d>
            <a:bevelT/>
          </a:sp3d>
        </p:spPr>
        <p:txBody>
          <a:bodyPr wrap="square" rtlCol="0">
            <a:noAutofit/>
          </a:bodyPr>
          <a:lstStyle/>
          <a:p>
            <a:r>
              <a:rPr lang="en-GB" sz="2400" dirty="0"/>
              <a:t>This would work perfectly well using </a:t>
            </a:r>
            <a:r>
              <a:rPr lang="en-GB" sz="2400" dirty="0" err="1"/>
              <a:t>CustomerId</a:t>
            </a:r>
            <a:r>
              <a:rPr lang="en-GB" sz="2400" dirty="0"/>
              <a:t> as the key to the fact table, </a:t>
            </a:r>
            <a:r>
              <a:rPr lang="en-GB" sz="2400" b="1" dirty="0"/>
              <a:t>but </a:t>
            </a:r>
            <a:r>
              <a:rPr lang="en-GB" sz="2400" dirty="0"/>
              <a:t>adding a </a:t>
            </a:r>
            <a:r>
              <a:rPr lang="en-GB" sz="2400" b="1" dirty="0"/>
              <a:t>SURROGATE</a:t>
            </a:r>
            <a:r>
              <a:rPr lang="en-GB" sz="2400" dirty="0"/>
              <a:t> </a:t>
            </a:r>
            <a:r>
              <a:rPr lang="en-GB" sz="2400" b="1" dirty="0"/>
              <a:t>KEY</a:t>
            </a:r>
            <a:r>
              <a:rPr lang="en-GB" sz="2400" dirty="0"/>
              <a:t> protects the data from inadvertent duplication of Customer Id.</a:t>
            </a:r>
          </a:p>
        </p:txBody>
      </p:sp>
      <p:pic>
        <p:nvPicPr>
          <p:cNvPr id="8" name="Picture 7">
            <a:extLst>
              <a:ext uri="{FF2B5EF4-FFF2-40B4-BE49-F238E27FC236}">
                <a16:creationId xmlns:a16="http://schemas.microsoft.com/office/drawing/2014/main" id="{990876E9-0026-4592-ADE7-0D369C28C893}"/>
              </a:ext>
            </a:extLst>
          </p:cNvPr>
          <p:cNvPicPr>
            <a:picLocks noChangeAspect="1"/>
          </p:cNvPicPr>
          <p:nvPr/>
        </p:nvPicPr>
        <p:blipFill>
          <a:blip r:embed="rId3"/>
          <a:stretch>
            <a:fillRect/>
          </a:stretch>
        </p:blipFill>
        <p:spPr>
          <a:xfrm>
            <a:off x="8575496" y="3169999"/>
            <a:ext cx="3466408" cy="3341673"/>
          </a:xfrm>
          <a:prstGeom prst="rect">
            <a:avLst/>
          </a:prstGeom>
        </p:spPr>
      </p:pic>
    </p:spTree>
    <p:extLst>
      <p:ext uri="{BB962C8B-B14F-4D97-AF65-F5344CB8AC3E}">
        <p14:creationId xmlns:p14="http://schemas.microsoft.com/office/powerpoint/2010/main" val="2445609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14F671-D752-4DA0-ADB3-AE21B1EEB1FE}"/>
              </a:ext>
            </a:extLst>
          </p:cNvPr>
          <p:cNvSpPr>
            <a:spLocks noGrp="1"/>
          </p:cNvSpPr>
          <p:nvPr>
            <p:ph type="body" sz="quarter" idx="10"/>
          </p:nvPr>
        </p:nvSpPr>
        <p:spPr/>
        <p:txBody>
          <a:bodyPr/>
          <a:lstStyle/>
          <a:p>
            <a:r>
              <a:rPr lang="en-US" dirty="0"/>
              <a:t>Surrogate Keys</a:t>
            </a:r>
            <a:endParaRPr lang="en-GB" dirty="0"/>
          </a:p>
        </p:txBody>
      </p:sp>
      <p:sp>
        <p:nvSpPr>
          <p:cNvPr id="3" name="Text Placeholder 2">
            <a:extLst>
              <a:ext uri="{FF2B5EF4-FFF2-40B4-BE49-F238E27FC236}">
                <a16:creationId xmlns:a16="http://schemas.microsoft.com/office/drawing/2014/main" id="{F3939B09-2F6A-480D-B015-0D6E33ED7415}"/>
              </a:ext>
            </a:extLst>
          </p:cNvPr>
          <p:cNvSpPr>
            <a:spLocks noGrp="1"/>
          </p:cNvSpPr>
          <p:nvPr>
            <p:ph type="body" sz="quarter" idx="15"/>
          </p:nvPr>
        </p:nvSpPr>
        <p:spPr>
          <a:xfrm>
            <a:off x="4629673" y="1041512"/>
            <a:ext cx="6980126" cy="5128604"/>
          </a:xfrm>
        </p:spPr>
        <p:txBody>
          <a:bodyPr/>
          <a:lstStyle/>
          <a:p>
            <a:pPr marL="285750" indent="-285750">
              <a:buFont typeface="Arial" panose="020B0604020202020204" pitchFamily="34" charset="0"/>
              <a:buChar char="•"/>
            </a:pPr>
            <a:r>
              <a:rPr lang="en-US" sz="2000" dirty="0"/>
              <a:t>Surrogate keys are </a:t>
            </a:r>
            <a:r>
              <a:rPr lang="en-US" sz="2000" b="1" dirty="0"/>
              <a:t>substitute</a:t>
            </a:r>
            <a:r>
              <a:rPr lang="en-US" sz="2000" dirty="0"/>
              <a:t> keys that are created in the data warehouse to act as a primary key on behalf of the entity.</a:t>
            </a:r>
          </a:p>
          <a:p>
            <a:pPr marL="285750" indent="-285750">
              <a:buFont typeface="Arial" panose="020B0604020202020204" pitchFamily="34" charset="0"/>
              <a:buChar char="•"/>
            </a:pPr>
            <a:r>
              <a:rPr lang="en-US" sz="2000" dirty="0"/>
              <a:t>They are typically just sequential numbers so there is no inherent meaning in the key value (unlike source system keys).</a:t>
            </a:r>
          </a:p>
          <a:p>
            <a:pPr marL="285750" indent="-285750">
              <a:buFont typeface="Arial" panose="020B0604020202020204" pitchFamily="34" charset="0"/>
              <a:buChar char="•"/>
            </a:pPr>
            <a:r>
              <a:rPr lang="en-US" sz="2000" dirty="0"/>
              <a:t>Using surrogate keys give the data warehouse platform full control of identifying uniqueness in the dimension tables.</a:t>
            </a:r>
          </a:p>
        </p:txBody>
      </p:sp>
      <p:sp>
        <p:nvSpPr>
          <p:cNvPr id="4" name="Slide Number Placeholder 3">
            <a:extLst>
              <a:ext uri="{FF2B5EF4-FFF2-40B4-BE49-F238E27FC236}">
                <a16:creationId xmlns:a16="http://schemas.microsoft.com/office/drawing/2014/main" id="{D69A6A69-282C-4527-8E07-A2D452F72467}"/>
              </a:ext>
            </a:extLst>
          </p:cNvPr>
          <p:cNvSpPr>
            <a:spLocks noGrp="1"/>
          </p:cNvSpPr>
          <p:nvPr>
            <p:ph type="sldNum" sz="quarter" idx="4"/>
          </p:nvPr>
        </p:nvSpPr>
        <p:spPr/>
        <p:txBody>
          <a:bodyPr/>
          <a:lstStyle/>
          <a:p>
            <a:fld id="{EF892D59-8F09-EF4B-AD6D-DA609442F868}" type="slidenum">
              <a:rPr lang="en-GB" sz="1000" smtClean="0"/>
              <a:pPr/>
              <a:t>12</a:t>
            </a:fld>
            <a:endParaRPr lang="en-GB" sz="1000" dirty="0"/>
          </a:p>
        </p:txBody>
      </p:sp>
    </p:spTree>
    <p:extLst>
      <p:ext uri="{BB962C8B-B14F-4D97-AF65-F5344CB8AC3E}">
        <p14:creationId xmlns:p14="http://schemas.microsoft.com/office/powerpoint/2010/main" val="517244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2F7785-6ECE-45BD-A03B-FF70D11D7375}"/>
              </a:ext>
            </a:extLst>
          </p:cNvPr>
          <p:cNvSpPr>
            <a:spLocks noGrp="1"/>
          </p:cNvSpPr>
          <p:nvPr>
            <p:ph type="body" sz="quarter" idx="10"/>
          </p:nvPr>
        </p:nvSpPr>
        <p:spPr/>
        <p:txBody>
          <a:bodyPr/>
          <a:lstStyle/>
          <a:p>
            <a:r>
              <a:rPr lang="en-US" dirty="0"/>
              <a:t>Surrogate Keys</a:t>
            </a:r>
            <a:endParaRPr lang="en-GB" dirty="0"/>
          </a:p>
        </p:txBody>
      </p:sp>
      <p:sp>
        <p:nvSpPr>
          <p:cNvPr id="4" name="Slide Number Placeholder 3">
            <a:extLst>
              <a:ext uri="{FF2B5EF4-FFF2-40B4-BE49-F238E27FC236}">
                <a16:creationId xmlns:a16="http://schemas.microsoft.com/office/drawing/2014/main" id="{AE45F0FD-757F-4ECC-A656-EBB8505E35BC}"/>
              </a:ext>
            </a:extLst>
          </p:cNvPr>
          <p:cNvSpPr>
            <a:spLocks noGrp="1"/>
          </p:cNvSpPr>
          <p:nvPr>
            <p:ph type="sldNum" sz="quarter" idx="4"/>
          </p:nvPr>
        </p:nvSpPr>
        <p:spPr/>
        <p:txBody>
          <a:bodyPr/>
          <a:lstStyle/>
          <a:p>
            <a:fld id="{EF892D59-8F09-EF4B-AD6D-DA609442F868}" type="slidenum">
              <a:rPr lang="en-GB" sz="1000" smtClean="0"/>
              <a:pPr/>
              <a:t>13</a:t>
            </a:fld>
            <a:endParaRPr lang="en-GB" sz="1000" dirty="0"/>
          </a:p>
        </p:txBody>
      </p:sp>
      <p:sp>
        <p:nvSpPr>
          <p:cNvPr id="5" name="Rectangle 4">
            <a:extLst>
              <a:ext uri="{FF2B5EF4-FFF2-40B4-BE49-F238E27FC236}">
                <a16:creationId xmlns:a16="http://schemas.microsoft.com/office/drawing/2014/main" id="{4B3EB9D3-A642-4530-A9C6-34491409A5D7}"/>
              </a:ext>
            </a:extLst>
          </p:cNvPr>
          <p:cNvSpPr/>
          <p:nvPr/>
        </p:nvSpPr>
        <p:spPr>
          <a:xfrm>
            <a:off x="4316963" y="1228397"/>
            <a:ext cx="7724941" cy="4401205"/>
          </a:xfrm>
          <a:prstGeom prst="rect">
            <a:avLst/>
          </a:prstGeom>
        </p:spPr>
        <p:txBody>
          <a:bodyPr wrap="square">
            <a:spAutoFit/>
          </a:bodyPr>
          <a:lstStyle/>
          <a:p>
            <a:r>
              <a:rPr lang="en-GB" sz="2000" dirty="0"/>
              <a:t>But what about the source data primary keys like Customer ID?</a:t>
            </a:r>
            <a:br>
              <a:rPr lang="en-GB" sz="2000" dirty="0"/>
            </a:br>
            <a:endParaRPr lang="en-GB" sz="2000" i="1" dirty="0"/>
          </a:p>
          <a:p>
            <a:pPr marL="457200" indent="-457200">
              <a:buFont typeface="Arial" panose="020B0604020202020204" pitchFamily="34" charset="0"/>
              <a:buChar char="•"/>
            </a:pPr>
            <a:r>
              <a:rPr lang="en-GB" sz="2000" dirty="0"/>
              <a:t>Customer ids (and other entity unique columns) are natural keys (or business keys).</a:t>
            </a:r>
          </a:p>
          <a:p>
            <a:pPr marL="457200" indent="-457200">
              <a:buFont typeface="Arial" panose="020B0604020202020204" pitchFamily="34" charset="0"/>
              <a:buChar char="•"/>
            </a:pPr>
            <a:r>
              <a:rPr lang="en-GB" sz="2000" dirty="0"/>
              <a:t>Natural keys are keys that exist within the business applications already (usually OLTP database keys).</a:t>
            </a:r>
          </a:p>
          <a:p>
            <a:pPr marL="457200" indent="-457200">
              <a:buFont typeface="Arial" panose="020B0604020202020204" pitchFamily="34" charset="0"/>
              <a:buChar char="•"/>
            </a:pPr>
            <a:r>
              <a:rPr lang="en-GB" sz="2000" dirty="0"/>
              <a:t>Sometimes text based and not ideal for indexing.</a:t>
            </a:r>
          </a:p>
          <a:p>
            <a:pPr marL="457200" indent="-457200">
              <a:buFont typeface="Arial" panose="020B0604020202020204" pitchFamily="34" charset="0"/>
              <a:buChar char="•"/>
            </a:pPr>
            <a:r>
              <a:rPr lang="en-GB" sz="2000" dirty="0"/>
              <a:t>They cannot be guaranteed to be unique </a:t>
            </a:r>
            <a:r>
              <a:rPr lang="en-GB" sz="2000" b="1" dirty="0"/>
              <a:t>across</a:t>
            </a:r>
            <a:r>
              <a:rPr lang="en-GB" sz="2000" i="1" dirty="0"/>
              <a:t> </a:t>
            </a:r>
            <a:r>
              <a:rPr lang="en-GB" sz="2000" dirty="0"/>
              <a:t>systems and therefore duplicates may occur.</a:t>
            </a:r>
          </a:p>
          <a:p>
            <a:pPr marL="457200" indent="-457200">
              <a:buFont typeface="Arial" panose="020B0604020202020204" pitchFamily="34" charset="0"/>
              <a:buChar char="•"/>
            </a:pPr>
            <a:r>
              <a:rPr lang="en-GB" sz="2000" dirty="0"/>
              <a:t>Surrogate keys are substitute keys generated in the data warehouse which can be set up as unique from the start.</a:t>
            </a:r>
          </a:p>
          <a:p>
            <a:pPr marL="914400" lvl="1" indent="-457200">
              <a:buFont typeface="Arial" panose="020B0604020202020204" pitchFamily="34" charset="0"/>
              <a:buChar char="•"/>
            </a:pPr>
            <a:r>
              <a:rPr lang="en-GB" sz="2000" dirty="0"/>
              <a:t>Can be composite keys.</a:t>
            </a:r>
          </a:p>
        </p:txBody>
      </p:sp>
    </p:spTree>
    <p:extLst>
      <p:ext uri="{BB962C8B-B14F-4D97-AF65-F5344CB8AC3E}">
        <p14:creationId xmlns:p14="http://schemas.microsoft.com/office/powerpoint/2010/main" val="80768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FFCE6B-8C19-4A72-B4BE-519FE9CE02B5}"/>
              </a:ext>
            </a:extLst>
          </p:cNvPr>
          <p:cNvSpPr>
            <a:spLocks noGrp="1"/>
          </p:cNvSpPr>
          <p:nvPr>
            <p:ph type="body" sz="quarter" idx="10"/>
          </p:nvPr>
        </p:nvSpPr>
        <p:spPr/>
        <p:txBody>
          <a:bodyPr/>
          <a:lstStyle/>
          <a:p>
            <a:r>
              <a:rPr lang="en-US" dirty="0"/>
              <a:t>Surrogate Keys</a:t>
            </a:r>
            <a:endParaRPr lang="en-GB" dirty="0"/>
          </a:p>
        </p:txBody>
      </p:sp>
      <p:sp>
        <p:nvSpPr>
          <p:cNvPr id="3" name="Text Placeholder 2">
            <a:extLst>
              <a:ext uri="{FF2B5EF4-FFF2-40B4-BE49-F238E27FC236}">
                <a16:creationId xmlns:a16="http://schemas.microsoft.com/office/drawing/2014/main" id="{4788A6BE-0CED-42A7-A82E-80A0D9D295BE}"/>
              </a:ext>
            </a:extLst>
          </p:cNvPr>
          <p:cNvSpPr>
            <a:spLocks noGrp="1"/>
          </p:cNvSpPr>
          <p:nvPr>
            <p:ph type="body" sz="quarter" idx="15"/>
          </p:nvPr>
        </p:nvSpPr>
        <p:spPr>
          <a:xfrm>
            <a:off x="4833809" y="1349985"/>
            <a:ext cx="7073939" cy="5144310"/>
          </a:xfrm>
        </p:spPr>
        <p:txBody>
          <a:bodyPr/>
          <a:lstStyle/>
          <a:p>
            <a:r>
              <a:rPr lang="en-US" sz="2000" dirty="0"/>
              <a:t>Consider these examples of business (or natural) keys:</a:t>
            </a:r>
          </a:p>
          <a:p>
            <a:pPr marL="465750" lvl="1" indent="-285750"/>
            <a:r>
              <a:rPr lang="en-GB" sz="2000" dirty="0"/>
              <a:t>Employee number</a:t>
            </a:r>
          </a:p>
          <a:p>
            <a:pPr marL="465750" lvl="1" indent="-285750"/>
            <a:r>
              <a:rPr lang="en-GB" sz="2000" dirty="0"/>
              <a:t>Account number</a:t>
            </a:r>
          </a:p>
          <a:p>
            <a:pPr marL="465750" lvl="1" indent="-285750"/>
            <a:r>
              <a:rPr lang="en-GB" sz="2000" dirty="0"/>
              <a:t>National insurance number</a:t>
            </a:r>
          </a:p>
          <a:p>
            <a:pPr marL="465750" lvl="1" indent="-285750"/>
            <a:r>
              <a:rPr lang="en-GB" sz="2000" dirty="0"/>
              <a:t>Passport number</a:t>
            </a:r>
          </a:p>
          <a:p>
            <a:pPr marL="57150"/>
            <a:endParaRPr lang="en-GB" sz="2000" dirty="0"/>
          </a:p>
          <a:p>
            <a:pPr marL="57150"/>
            <a:r>
              <a:rPr lang="en-GB" sz="2000" dirty="0"/>
              <a:t>Can they be guaranteed to…</a:t>
            </a:r>
          </a:p>
          <a:p>
            <a:pPr marL="580050" lvl="1" indent="-342900"/>
            <a:r>
              <a:rPr lang="en-GB" sz="2000" dirty="0"/>
              <a:t>Be unique?</a:t>
            </a:r>
          </a:p>
          <a:p>
            <a:pPr marL="580050" lvl="1" indent="-342900"/>
            <a:r>
              <a:rPr lang="en-GB" sz="2000" dirty="0"/>
              <a:t>Remain unchanged?</a:t>
            </a:r>
          </a:p>
        </p:txBody>
      </p:sp>
      <p:sp>
        <p:nvSpPr>
          <p:cNvPr id="4" name="Slide Number Placeholder 3">
            <a:extLst>
              <a:ext uri="{FF2B5EF4-FFF2-40B4-BE49-F238E27FC236}">
                <a16:creationId xmlns:a16="http://schemas.microsoft.com/office/drawing/2014/main" id="{0F9290BE-A857-4DF4-89AD-563D0B5703C1}"/>
              </a:ext>
            </a:extLst>
          </p:cNvPr>
          <p:cNvSpPr>
            <a:spLocks noGrp="1"/>
          </p:cNvSpPr>
          <p:nvPr>
            <p:ph type="sldNum" sz="quarter" idx="4"/>
          </p:nvPr>
        </p:nvSpPr>
        <p:spPr/>
        <p:txBody>
          <a:bodyPr/>
          <a:lstStyle/>
          <a:p>
            <a:fld id="{EF892D59-8F09-EF4B-AD6D-DA609442F868}" type="slidenum">
              <a:rPr lang="en-GB" sz="1000" smtClean="0"/>
              <a:pPr/>
              <a:t>14</a:t>
            </a:fld>
            <a:endParaRPr lang="en-GB" sz="1000" dirty="0"/>
          </a:p>
        </p:txBody>
      </p:sp>
    </p:spTree>
    <p:extLst>
      <p:ext uri="{BB962C8B-B14F-4D97-AF65-F5344CB8AC3E}">
        <p14:creationId xmlns:p14="http://schemas.microsoft.com/office/powerpoint/2010/main" val="2907268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aphical user interface&#10;&#10;Description automatically generated">
            <a:extLst>
              <a:ext uri="{FF2B5EF4-FFF2-40B4-BE49-F238E27FC236}">
                <a16:creationId xmlns:a16="http://schemas.microsoft.com/office/drawing/2014/main" id="{CCD631F2-C047-4CD7-998A-21BC28BDCE7F}"/>
              </a:ext>
            </a:extLst>
          </p:cNvPr>
          <p:cNvPicPr>
            <a:picLocks noChangeAspect="1"/>
          </p:cNvPicPr>
          <p:nvPr/>
        </p:nvPicPr>
        <p:blipFill>
          <a:blip r:embed="rId2"/>
          <a:stretch>
            <a:fillRect/>
          </a:stretch>
        </p:blipFill>
        <p:spPr>
          <a:xfrm>
            <a:off x="4528979" y="881467"/>
            <a:ext cx="5573850" cy="4047219"/>
          </a:xfrm>
          <a:prstGeom prst="rect">
            <a:avLst/>
          </a:prstGeom>
        </p:spPr>
      </p:pic>
      <p:sp>
        <p:nvSpPr>
          <p:cNvPr id="2" name="Text Placeholder 1">
            <a:extLst>
              <a:ext uri="{FF2B5EF4-FFF2-40B4-BE49-F238E27FC236}">
                <a16:creationId xmlns:a16="http://schemas.microsoft.com/office/drawing/2014/main" id="{BA3E68CD-0B82-4633-A1BC-CAD0128A93FB}"/>
              </a:ext>
            </a:extLst>
          </p:cNvPr>
          <p:cNvSpPr>
            <a:spLocks noGrp="1"/>
          </p:cNvSpPr>
          <p:nvPr>
            <p:ph type="body" sz="quarter" idx="10"/>
          </p:nvPr>
        </p:nvSpPr>
        <p:spPr/>
        <p:txBody>
          <a:bodyPr/>
          <a:lstStyle/>
          <a:p>
            <a:r>
              <a:rPr lang="en-US" dirty="0"/>
              <a:t>Creating Surrogate Keys</a:t>
            </a:r>
            <a:endParaRPr lang="en-GB" dirty="0"/>
          </a:p>
        </p:txBody>
      </p:sp>
      <p:sp>
        <p:nvSpPr>
          <p:cNvPr id="4" name="Slide Number Placeholder 3">
            <a:extLst>
              <a:ext uri="{FF2B5EF4-FFF2-40B4-BE49-F238E27FC236}">
                <a16:creationId xmlns:a16="http://schemas.microsoft.com/office/drawing/2014/main" id="{926189A9-4B22-4757-BD8D-166EC185C845}"/>
              </a:ext>
            </a:extLst>
          </p:cNvPr>
          <p:cNvSpPr>
            <a:spLocks noGrp="1"/>
          </p:cNvSpPr>
          <p:nvPr>
            <p:ph type="sldNum" sz="quarter" idx="4"/>
          </p:nvPr>
        </p:nvSpPr>
        <p:spPr/>
        <p:txBody>
          <a:bodyPr/>
          <a:lstStyle/>
          <a:p>
            <a:fld id="{EF892D59-8F09-EF4B-AD6D-DA609442F868}" type="slidenum">
              <a:rPr lang="en-GB" sz="1000" smtClean="0"/>
              <a:pPr/>
              <a:t>15</a:t>
            </a:fld>
            <a:endParaRPr lang="en-GB" sz="1000" dirty="0"/>
          </a:p>
        </p:txBody>
      </p:sp>
      <p:sp>
        <p:nvSpPr>
          <p:cNvPr id="6" name="Speech Bubble: Rectangle with Corners Rounded 5">
            <a:extLst>
              <a:ext uri="{FF2B5EF4-FFF2-40B4-BE49-F238E27FC236}">
                <a16:creationId xmlns:a16="http://schemas.microsoft.com/office/drawing/2014/main" id="{2817ADD6-26AF-4415-A294-891971B2DFD7}"/>
              </a:ext>
            </a:extLst>
          </p:cNvPr>
          <p:cNvSpPr/>
          <p:nvPr/>
        </p:nvSpPr>
        <p:spPr>
          <a:xfrm>
            <a:off x="9141962" y="1349984"/>
            <a:ext cx="2814064" cy="1002912"/>
          </a:xfrm>
          <a:prstGeom prst="wedgeRoundRectCallout">
            <a:avLst>
              <a:gd name="adj1" fmla="val -44040"/>
              <a:gd name="adj2" fmla="val 1241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Automatically generated surrogate key</a:t>
            </a:r>
          </a:p>
        </p:txBody>
      </p:sp>
      <p:sp>
        <p:nvSpPr>
          <p:cNvPr id="7" name="TextBox 6">
            <a:extLst>
              <a:ext uri="{FF2B5EF4-FFF2-40B4-BE49-F238E27FC236}">
                <a16:creationId xmlns:a16="http://schemas.microsoft.com/office/drawing/2014/main" id="{1D989007-C274-467F-A02C-02E406266890}"/>
              </a:ext>
            </a:extLst>
          </p:cNvPr>
          <p:cNvSpPr txBox="1"/>
          <p:nvPr/>
        </p:nvSpPr>
        <p:spPr>
          <a:xfrm>
            <a:off x="4528979" y="5132383"/>
            <a:ext cx="7512925" cy="1166049"/>
          </a:xfrm>
          <a:prstGeom prst="rect">
            <a:avLst/>
          </a:prstGeom>
          <a:noFill/>
          <a:ln w="6350">
            <a:solidFill>
              <a:schemeClr val="tx1"/>
            </a:solidFill>
          </a:ln>
        </p:spPr>
        <p:txBody>
          <a:bodyPr wrap="square" rtlCol="0">
            <a:noAutofit/>
          </a:bodyPr>
          <a:lstStyle/>
          <a:p>
            <a:pPr algn="ctr"/>
            <a:r>
              <a:rPr lang="en-GB" sz="2400" dirty="0"/>
              <a:t>SQL Server has identity columns – other databases have different ways of achieving the same outcome.</a:t>
            </a:r>
          </a:p>
        </p:txBody>
      </p:sp>
    </p:spTree>
    <p:extLst>
      <p:ext uri="{BB962C8B-B14F-4D97-AF65-F5344CB8AC3E}">
        <p14:creationId xmlns:p14="http://schemas.microsoft.com/office/powerpoint/2010/main" val="3885968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CACFE1-191E-4614-841E-002266E9A5D4}"/>
              </a:ext>
            </a:extLst>
          </p:cNvPr>
          <p:cNvSpPr>
            <a:spLocks noGrp="1"/>
          </p:cNvSpPr>
          <p:nvPr>
            <p:ph type="body" sz="quarter" idx="10"/>
          </p:nvPr>
        </p:nvSpPr>
        <p:spPr/>
        <p:txBody>
          <a:bodyPr/>
          <a:lstStyle/>
          <a:p>
            <a:r>
              <a:rPr lang="en-US" dirty="0"/>
              <a:t>Hierarchies</a:t>
            </a:r>
            <a:endParaRPr lang="en-GB" dirty="0"/>
          </a:p>
        </p:txBody>
      </p:sp>
      <p:sp>
        <p:nvSpPr>
          <p:cNvPr id="4" name="Slide Number Placeholder 3">
            <a:extLst>
              <a:ext uri="{FF2B5EF4-FFF2-40B4-BE49-F238E27FC236}">
                <a16:creationId xmlns:a16="http://schemas.microsoft.com/office/drawing/2014/main" id="{AC3C95CC-CCF9-4C9F-B450-D251BDB9E488}"/>
              </a:ext>
            </a:extLst>
          </p:cNvPr>
          <p:cNvSpPr>
            <a:spLocks noGrp="1"/>
          </p:cNvSpPr>
          <p:nvPr>
            <p:ph type="sldNum" sz="quarter" idx="4"/>
          </p:nvPr>
        </p:nvSpPr>
        <p:spPr/>
        <p:txBody>
          <a:bodyPr/>
          <a:lstStyle/>
          <a:p>
            <a:fld id="{EF892D59-8F09-EF4B-AD6D-DA609442F868}" type="slidenum">
              <a:rPr lang="en-GB" sz="1000" smtClean="0"/>
              <a:pPr/>
              <a:t>16</a:t>
            </a:fld>
            <a:endParaRPr lang="en-GB" sz="1000" dirty="0"/>
          </a:p>
        </p:txBody>
      </p:sp>
      <p:sp>
        <p:nvSpPr>
          <p:cNvPr id="5" name="TextBox 4">
            <a:extLst>
              <a:ext uri="{FF2B5EF4-FFF2-40B4-BE49-F238E27FC236}">
                <a16:creationId xmlns:a16="http://schemas.microsoft.com/office/drawing/2014/main" id="{8C669516-E586-4176-9412-14502C584815}"/>
              </a:ext>
            </a:extLst>
          </p:cNvPr>
          <p:cNvSpPr txBox="1"/>
          <p:nvPr/>
        </p:nvSpPr>
        <p:spPr>
          <a:xfrm flipH="1">
            <a:off x="4689945" y="1405200"/>
            <a:ext cx="6566476" cy="400110"/>
          </a:xfrm>
          <a:prstGeom prst="rect">
            <a:avLst/>
          </a:prstGeom>
          <a:noFill/>
        </p:spPr>
        <p:txBody>
          <a:bodyPr wrap="square" rtlCol="0">
            <a:spAutoFit/>
          </a:bodyPr>
          <a:lstStyle/>
          <a:p>
            <a:r>
              <a:rPr lang="en-GB" sz="2000" dirty="0"/>
              <a:t>What about the geographical dimensions?</a:t>
            </a:r>
          </a:p>
        </p:txBody>
      </p:sp>
      <p:pic>
        <p:nvPicPr>
          <p:cNvPr id="6" name="Picture 5">
            <a:extLst>
              <a:ext uri="{FF2B5EF4-FFF2-40B4-BE49-F238E27FC236}">
                <a16:creationId xmlns:a16="http://schemas.microsoft.com/office/drawing/2014/main" id="{63C70C53-7312-43AC-967F-E1B4ACAC2F09}"/>
              </a:ext>
            </a:extLst>
          </p:cNvPr>
          <p:cNvPicPr>
            <a:picLocks noChangeAspect="1"/>
          </p:cNvPicPr>
          <p:nvPr/>
        </p:nvPicPr>
        <p:blipFill>
          <a:blip r:embed="rId2"/>
          <a:stretch>
            <a:fillRect/>
          </a:stretch>
        </p:blipFill>
        <p:spPr>
          <a:xfrm>
            <a:off x="4719965" y="1892126"/>
            <a:ext cx="3450913" cy="1450058"/>
          </a:xfrm>
          <a:prstGeom prst="rect">
            <a:avLst/>
          </a:prstGeom>
        </p:spPr>
      </p:pic>
      <p:sp>
        <p:nvSpPr>
          <p:cNvPr id="7" name="TextBox 6">
            <a:extLst>
              <a:ext uri="{FF2B5EF4-FFF2-40B4-BE49-F238E27FC236}">
                <a16:creationId xmlns:a16="http://schemas.microsoft.com/office/drawing/2014/main" id="{7A156936-F87B-4231-B536-2D55C08BA857}"/>
              </a:ext>
            </a:extLst>
          </p:cNvPr>
          <p:cNvSpPr txBox="1"/>
          <p:nvPr/>
        </p:nvSpPr>
        <p:spPr>
          <a:xfrm>
            <a:off x="4719965" y="3515816"/>
            <a:ext cx="7040513" cy="1938992"/>
          </a:xfrm>
          <a:prstGeom prst="rect">
            <a:avLst/>
          </a:prstGeom>
          <a:noFill/>
        </p:spPr>
        <p:txBody>
          <a:bodyPr wrap="square" rtlCol="0">
            <a:spAutoFit/>
          </a:bodyPr>
          <a:lstStyle/>
          <a:p>
            <a:pPr marL="342900" indent="-342900">
              <a:buFont typeface="Arial" panose="020B0604020202020204" pitchFamily="34" charset="0"/>
              <a:buChar char="•"/>
            </a:pPr>
            <a:r>
              <a:rPr lang="en-GB" sz="2000" dirty="0"/>
              <a:t>Five separate dimensions – few rows in each table but too many joins?</a:t>
            </a:r>
          </a:p>
          <a:p>
            <a:pPr marL="342900" indent="-342900">
              <a:buFont typeface="Arial" panose="020B0604020202020204" pitchFamily="34" charset="0"/>
              <a:buChar char="•"/>
            </a:pPr>
            <a:r>
              <a:rPr lang="en-GB" sz="2000" dirty="0"/>
              <a:t>One dimension with all columns – only one join but more rows</a:t>
            </a:r>
          </a:p>
          <a:p>
            <a:pPr marL="342900" indent="-342900">
              <a:buFont typeface="Arial" panose="020B0604020202020204" pitchFamily="34" charset="0"/>
              <a:buChar char="•"/>
            </a:pPr>
            <a:r>
              <a:rPr lang="en-GB" sz="2000" dirty="0"/>
              <a:t>A mix of columns over multiple tables – best of both? But which columns and what tables?</a:t>
            </a:r>
          </a:p>
        </p:txBody>
      </p:sp>
    </p:spTree>
    <p:extLst>
      <p:ext uri="{BB962C8B-B14F-4D97-AF65-F5344CB8AC3E}">
        <p14:creationId xmlns:p14="http://schemas.microsoft.com/office/powerpoint/2010/main" val="289679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E63EFA-707E-4227-833A-095067DC8059}"/>
              </a:ext>
            </a:extLst>
          </p:cNvPr>
          <p:cNvSpPr>
            <a:spLocks noGrp="1"/>
          </p:cNvSpPr>
          <p:nvPr>
            <p:ph type="body" sz="quarter" idx="10"/>
          </p:nvPr>
        </p:nvSpPr>
        <p:spPr/>
        <p:txBody>
          <a:bodyPr/>
          <a:lstStyle/>
          <a:p>
            <a:r>
              <a:rPr lang="en-US" dirty="0"/>
              <a:t>Hierarchies</a:t>
            </a:r>
            <a:endParaRPr lang="en-GB" dirty="0"/>
          </a:p>
        </p:txBody>
      </p:sp>
      <p:sp>
        <p:nvSpPr>
          <p:cNvPr id="4" name="Slide Number Placeholder 3">
            <a:extLst>
              <a:ext uri="{FF2B5EF4-FFF2-40B4-BE49-F238E27FC236}">
                <a16:creationId xmlns:a16="http://schemas.microsoft.com/office/drawing/2014/main" id="{1F39BC62-9919-45CE-A0DF-7DF55F16D7B1}"/>
              </a:ext>
            </a:extLst>
          </p:cNvPr>
          <p:cNvSpPr>
            <a:spLocks noGrp="1"/>
          </p:cNvSpPr>
          <p:nvPr>
            <p:ph type="sldNum" sz="quarter" idx="4"/>
          </p:nvPr>
        </p:nvSpPr>
        <p:spPr/>
        <p:txBody>
          <a:bodyPr/>
          <a:lstStyle/>
          <a:p>
            <a:fld id="{EF892D59-8F09-EF4B-AD6D-DA609442F868}" type="slidenum">
              <a:rPr lang="en-GB" sz="1000" smtClean="0"/>
              <a:pPr/>
              <a:t>17</a:t>
            </a:fld>
            <a:endParaRPr lang="en-GB" sz="1000" dirty="0"/>
          </a:p>
        </p:txBody>
      </p:sp>
      <p:sp>
        <p:nvSpPr>
          <p:cNvPr id="5" name="Rectangle 4">
            <a:extLst>
              <a:ext uri="{FF2B5EF4-FFF2-40B4-BE49-F238E27FC236}">
                <a16:creationId xmlns:a16="http://schemas.microsoft.com/office/drawing/2014/main" id="{004B1330-D167-4E38-8149-A5C71DD41015}"/>
              </a:ext>
            </a:extLst>
          </p:cNvPr>
          <p:cNvSpPr/>
          <p:nvPr/>
        </p:nvSpPr>
        <p:spPr>
          <a:xfrm>
            <a:off x="4456923" y="1349985"/>
            <a:ext cx="7197012" cy="4093428"/>
          </a:xfrm>
          <a:prstGeom prst="rect">
            <a:avLst/>
          </a:prstGeom>
        </p:spPr>
        <p:txBody>
          <a:bodyPr wrap="square">
            <a:spAutoFit/>
          </a:bodyPr>
          <a:lstStyle/>
          <a:p>
            <a:r>
              <a:rPr lang="en-GB" sz="2000" dirty="0"/>
              <a:t>No easy answer to this – each case must be decided on merit, however…</a:t>
            </a:r>
          </a:p>
          <a:p>
            <a:endParaRPr lang="en-GB" sz="2000" i="1" dirty="0"/>
          </a:p>
          <a:p>
            <a:pPr marL="342900" indent="-342900">
              <a:buFont typeface="Arial" panose="020B0604020202020204" pitchFamily="34" charset="0"/>
              <a:buChar char="•"/>
            </a:pPr>
            <a:r>
              <a:rPr lang="en-GB" sz="2000" dirty="0"/>
              <a:t>The only country is United States so is this necessary? Omitting it could cause issues in the future unless it is added with another column.</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Is the postcode relevant? Maybe, maybe not but it only adds a few rows.</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Some designers resist snowflake as a single dimension is easier to query. There is a cost to the query in the join between the two tables.</a:t>
            </a:r>
          </a:p>
        </p:txBody>
      </p:sp>
    </p:spTree>
    <p:extLst>
      <p:ext uri="{BB962C8B-B14F-4D97-AF65-F5344CB8AC3E}">
        <p14:creationId xmlns:p14="http://schemas.microsoft.com/office/powerpoint/2010/main" val="16172259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19AC3A-FF34-4B35-B9AE-71B1E483BF95}"/>
              </a:ext>
            </a:extLst>
          </p:cNvPr>
          <p:cNvSpPr>
            <a:spLocks noGrp="1"/>
          </p:cNvSpPr>
          <p:nvPr>
            <p:ph type="body" sz="quarter" idx="10"/>
          </p:nvPr>
        </p:nvSpPr>
        <p:spPr/>
        <p:txBody>
          <a:bodyPr/>
          <a:lstStyle/>
          <a:p>
            <a:r>
              <a:rPr lang="en-US" sz="3200" dirty="0"/>
              <a:t>Fact Table Granularity</a:t>
            </a:r>
            <a:endParaRPr lang="en-GB" sz="3200" dirty="0"/>
          </a:p>
        </p:txBody>
      </p:sp>
      <p:sp>
        <p:nvSpPr>
          <p:cNvPr id="3" name="Text Placeholder 2">
            <a:extLst>
              <a:ext uri="{FF2B5EF4-FFF2-40B4-BE49-F238E27FC236}">
                <a16:creationId xmlns:a16="http://schemas.microsoft.com/office/drawing/2014/main" id="{8CE52D26-D445-487A-9D6D-B050B8DCCD17}"/>
              </a:ext>
            </a:extLst>
          </p:cNvPr>
          <p:cNvSpPr>
            <a:spLocks noGrp="1"/>
          </p:cNvSpPr>
          <p:nvPr>
            <p:ph type="body" sz="quarter" idx="15"/>
          </p:nvPr>
        </p:nvSpPr>
        <p:spPr>
          <a:xfrm>
            <a:off x="4485734" y="1349985"/>
            <a:ext cx="7392135" cy="5629315"/>
          </a:xfrm>
        </p:spPr>
        <p:txBody>
          <a:bodyPr/>
          <a:lstStyle/>
          <a:p>
            <a:pPr marL="277200" fontAlgn="base"/>
            <a:r>
              <a:rPr lang="en-GB" sz="2000" dirty="0"/>
              <a:t>“The </a:t>
            </a:r>
            <a:r>
              <a:rPr lang="en-GB" sz="2000" i="1" dirty="0"/>
              <a:t>grain</a:t>
            </a:r>
            <a:r>
              <a:rPr lang="en-GB" sz="2000" dirty="0"/>
              <a:t> of a fact table is the business definition of the measurement event that creates a fact record.” </a:t>
            </a:r>
          </a:p>
          <a:p>
            <a:pPr marL="277200" algn="r" fontAlgn="base"/>
            <a:r>
              <a:rPr lang="en-GB" sz="2000" b="1" dirty="0"/>
              <a:t>- Kimball</a:t>
            </a:r>
          </a:p>
          <a:p>
            <a:pPr marL="457200" lvl="1" indent="0" fontAlgn="base">
              <a:buNone/>
            </a:pPr>
            <a:endParaRPr lang="en-GB" sz="2000" b="1" dirty="0"/>
          </a:p>
          <a:p>
            <a:pPr marL="285750" indent="-285750" fontAlgn="base">
              <a:buFont typeface="Arial" panose="020B0604020202020204" pitchFamily="34" charset="0"/>
              <a:buChar char="•"/>
            </a:pPr>
            <a:r>
              <a:rPr lang="en-GB" sz="2000" dirty="0"/>
              <a:t>Consider granularity to be the lowest level of transactional detail that the business currently captures.</a:t>
            </a:r>
          </a:p>
          <a:p>
            <a:pPr marL="285750" indent="-285750" fontAlgn="base">
              <a:buFont typeface="Arial" panose="020B0604020202020204" pitchFamily="34" charset="0"/>
              <a:buChar char="•"/>
            </a:pPr>
            <a:r>
              <a:rPr lang="en-GB" sz="2000" dirty="0"/>
              <a:t>A fact record is an event which is characterised by its dimensions.</a:t>
            </a:r>
          </a:p>
          <a:p>
            <a:pPr marL="285750" indent="-285750" fontAlgn="base">
              <a:buFont typeface="Arial" panose="020B0604020202020204" pitchFamily="34" charset="0"/>
              <a:buChar char="•"/>
            </a:pPr>
            <a:r>
              <a:rPr lang="en-GB" sz="2000" dirty="0"/>
              <a:t>A unique fact record should be a combination of its foreign keys.</a:t>
            </a:r>
          </a:p>
          <a:p>
            <a:pPr marL="465750" lvl="1" indent="-285750" fontAlgn="base"/>
            <a:r>
              <a:rPr lang="en-GB" sz="2000" dirty="0"/>
              <a:t>This is how the primary key for the fact table should be defined.</a:t>
            </a:r>
          </a:p>
          <a:p>
            <a:endParaRPr lang="en-GB" sz="2000" dirty="0"/>
          </a:p>
        </p:txBody>
      </p:sp>
      <p:sp>
        <p:nvSpPr>
          <p:cNvPr id="4" name="Slide Number Placeholder 3">
            <a:extLst>
              <a:ext uri="{FF2B5EF4-FFF2-40B4-BE49-F238E27FC236}">
                <a16:creationId xmlns:a16="http://schemas.microsoft.com/office/drawing/2014/main" id="{203F4D62-5ED4-4DD9-ACCF-1A3344CB55EE}"/>
              </a:ext>
            </a:extLst>
          </p:cNvPr>
          <p:cNvSpPr>
            <a:spLocks noGrp="1"/>
          </p:cNvSpPr>
          <p:nvPr>
            <p:ph type="sldNum" sz="quarter" idx="4"/>
          </p:nvPr>
        </p:nvSpPr>
        <p:spPr/>
        <p:txBody>
          <a:bodyPr/>
          <a:lstStyle/>
          <a:p>
            <a:fld id="{EF892D59-8F09-EF4B-AD6D-DA609442F868}" type="slidenum">
              <a:rPr lang="en-GB" sz="1000" smtClean="0"/>
              <a:pPr/>
              <a:t>18</a:t>
            </a:fld>
            <a:endParaRPr lang="en-GB" sz="1000" dirty="0"/>
          </a:p>
        </p:txBody>
      </p:sp>
    </p:spTree>
    <p:extLst>
      <p:ext uri="{BB962C8B-B14F-4D97-AF65-F5344CB8AC3E}">
        <p14:creationId xmlns:p14="http://schemas.microsoft.com/office/powerpoint/2010/main" val="5020668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024CE4-FFB1-4295-A67E-FAF934818353}"/>
              </a:ext>
            </a:extLst>
          </p:cNvPr>
          <p:cNvSpPr>
            <a:spLocks noGrp="1"/>
          </p:cNvSpPr>
          <p:nvPr>
            <p:ph type="body" sz="quarter" idx="10"/>
          </p:nvPr>
        </p:nvSpPr>
        <p:spPr/>
        <p:txBody>
          <a:bodyPr/>
          <a:lstStyle/>
          <a:p>
            <a:r>
              <a:rPr lang="en-US" dirty="0"/>
              <a:t>Creating a Fact table</a:t>
            </a:r>
            <a:endParaRPr lang="en-GB" dirty="0"/>
          </a:p>
        </p:txBody>
      </p:sp>
      <p:sp>
        <p:nvSpPr>
          <p:cNvPr id="4" name="Slide Number Placeholder 3">
            <a:extLst>
              <a:ext uri="{FF2B5EF4-FFF2-40B4-BE49-F238E27FC236}">
                <a16:creationId xmlns:a16="http://schemas.microsoft.com/office/drawing/2014/main" id="{8CAF2486-64D0-443A-8F1A-8EB0FA59A0C1}"/>
              </a:ext>
            </a:extLst>
          </p:cNvPr>
          <p:cNvSpPr>
            <a:spLocks noGrp="1"/>
          </p:cNvSpPr>
          <p:nvPr>
            <p:ph type="sldNum" sz="quarter" idx="4"/>
          </p:nvPr>
        </p:nvSpPr>
        <p:spPr/>
        <p:txBody>
          <a:bodyPr/>
          <a:lstStyle/>
          <a:p>
            <a:fld id="{EF892D59-8F09-EF4B-AD6D-DA609442F868}" type="slidenum">
              <a:rPr lang="en-GB" sz="1000" smtClean="0"/>
              <a:pPr/>
              <a:t>19</a:t>
            </a:fld>
            <a:endParaRPr lang="en-GB" sz="1000" dirty="0"/>
          </a:p>
        </p:txBody>
      </p:sp>
      <p:sp>
        <p:nvSpPr>
          <p:cNvPr id="9" name="TextBox 8">
            <a:extLst>
              <a:ext uri="{FF2B5EF4-FFF2-40B4-BE49-F238E27FC236}">
                <a16:creationId xmlns:a16="http://schemas.microsoft.com/office/drawing/2014/main" id="{FFB514F9-5305-4FB1-BA38-52A9AE637B78}"/>
              </a:ext>
            </a:extLst>
          </p:cNvPr>
          <p:cNvSpPr txBox="1"/>
          <p:nvPr/>
        </p:nvSpPr>
        <p:spPr>
          <a:xfrm>
            <a:off x="4509105" y="3859961"/>
            <a:ext cx="7353300" cy="2769989"/>
          </a:xfrm>
          <a:prstGeom prst="rect">
            <a:avLst/>
          </a:prstGeom>
        </p:spPr>
        <p:txBody>
          <a:bodyPr vert="horz" wrap="square" lIns="0" tIns="0" rIns="0" bIns="0" rtlCol="0" anchor="t" anchorCtr="0">
            <a:spAutoFit/>
          </a:bodyPr>
          <a:lstStyle/>
          <a:p>
            <a:pPr algn="l"/>
            <a:r>
              <a:rPr lang="en-US" sz="2000" dirty="0"/>
              <a:t>The yellow highlight shows how a composite primary key of all the foreign keys can be declared for the fact table.</a:t>
            </a:r>
          </a:p>
          <a:p>
            <a:pPr algn="l"/>
            <a:endParaRPr lang="en-US" sz="2000" dirty="0"/>
          </a:p>
          <a:p>
            <a:pPr algn="l"/>
            <a:r>
              <a:rPr lang="en-US" sz="2000" b="1" dirty="0"/>
              <a:t>In SSMS:</a:t>
            </a:r>
          </a:p>
          <a:p>
            <a:pPr marL="457200" indent="-457200" algn="l">
              <a:buFont typeface="+mj-lt"/>
              <a:buAutoNum type="arabicPeriod"/>
            </a:pPr>
            <a:r>
              <a:rPr lang="en-GB" sz="2000" dirty="0"/>
              <a:t>Right click on the table you wish to create the composite key on and select ‘Design’.</a:t>
            </a:r>
          </a:p>
          <a:p>
            <a:pPr marL="457200" indent="-457200" algn="l">
              <a:buFont typeface="+mj-lt"/>
              <a:buAutoNum type="arabicPeriod"/>
            </a:pPr>
            <a:r>
              <a:rPr lang="en-GB" sz="2000" dirty="0"/>
              <a:t>Highlight the columns you wish to form as a composite key.</a:t>
            </a:r>
          </a:p>
          <a:p>
            <a:pPr marL="457200" indent="-457200" algn="l">
              <a:buFont typeface="+mj-lt"/>
              <a:buAutoNum type="arabicPeriod"/>
            </a:pPr>
            <a:r>
              <a:rPr lang="en-GB" sz="2000" dirty="0"/>
              <a:t>Right click over those columns and ‘Set Primary Key’.</a:t>
            </a:r>
          </a:p>
        </p:txBody>
      </p:sp>
      <p:pic>
        <p:nvPicPr>
          <p:cNvPr id="11" name="Picture 10">
            <a:extLst>
              <a:ext uri="{FF2B5EF4-FFF2-40B4-BE49-F238E27FC236}">
                <a16:creationId xmlns:a16="http://schemas.microsoft.com/office/drawing/2014/main" id="{B477034A-7BFF-4B1A-B8F1-EA3A6F53B35A}"/>
              </a:ext>
            </a:extLst>
          </p:cNvPr>
          <p:cNvPicPr>
            <a:picLocks noChangeAspect="1"/>
          </p:cNvPicPr>
          <p:nvPr/>
        </p:nvPicPr>
        <p:blipFill rotWithShape="1">
          <a:blip r:embed="rId3"/>
          <a:srcRect b="3542"/>
          <a:stretch/>
        </p:blipFill>
        <p:spPr>
          <a:xfrm>
            <a:off x="4501533" y="225120"/>
            <a:ext cx="7353300" cy="3445343"/>
          </a:xfrm>
          <a:prstGeom prst="rect">
            <a:avLst/>
          </a:prstGeom>
        </p:spPr>
      </p:pic>
    </p:spTree>
    <p:extLst>
      <p:ext uri="{BB962C8B-B14F-4D97-AF65-F5344CB8AC3E}">
        <p14:creationId xmlns:p14="http://schemas.microsoft.com/office/powerpoint/2010/main" val="2299575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5AC54C-8844-403B-9F7A-CB57DFF94FEF}"/>
              </a:ext>
            </a:extLst>
          </p:cNvPr>
          <p:cNvSpPr>
            <a:spLocks noGrp="1"/>
          </p:cNvSpPr>
          <p:nvPr>
            <p:ph type="body" sz="quarter" idx="10"/>
          </p:nvPr>
        </p:nvSpPr>
        <p:spPr>
          <a:xfrm>
            <a:off x="7120766" y="1515611"/>
            <a:ext cx="4679121" cy="709613"/>
          </a:xfrm>
        </p:spPr>
        <p:txBody>
          <a:bodyPr anchor="t">
            <a:noAutofit/>
          </a:bodyPr>
          <a:lstStyle/>
          <a:p>
            <a:pPr marL="571500" indent="-571500">
              <a:spcAft>
                <a:spcPts val="600"/>
              </a:spcAft>
              <a:buFont typeface="Arial" panose="020B0604020202020204" pitchFamily="34" charset="0"/>
              <a:buChar char="•"/>
            </a:pPr>
            <a:r>
              <a:rPr lang="en-US" sz="2800" dirty="0"/>
              <a:t>Facts</a:t>
            </a:r>
          </a:p>
          <a:p>
            <a:pPr marL="571500" indent="-571500">
              <a:spcAft>
                <a:spcPts val="600"/>
              </a:spcAft>
              <a:buFont typeface="Arial" panose="020B0604020202020204" pitchFamily="34" charset="0"/>
              <a:buChar char="•"/>
            </a:pPr>
            <a:endParaRPr lang="en-US" sz="1000" dirty="0"/>
          </a:p>
          <a:p>
            <a:pPr marL="571500" indent="-571500">
              <a:spcAft>
                <a:spcPts val="600"/>
              </a:spcAft>
              <a:buFont typeface="Arial" panose="020B0604020202020204" pitchFamily="34" charset="0"/>
              <a:buChar char="•"/>
            </a:pPr>
            <a:r>
              <a:rPr lang="en-US" sz="2800" dirty="0"/>
              <a:t>Dimensions</a:t>
            </a:r>
          </a:p>
          <a:p>
            <a:pPr marL="571500" indent="-571500">
              <a:spcAft>
                <a:spcPts val="600"/>
              </a:spcAft>
              <a:buFont typeface="Arial" panose="020B0604020202020204" pitchFamily="34" charset="0"/>
              <a:buChar char="•"/>
            </a:pPr>
            <a:endParaRPr lang="en-US" sz="1000" dirty="0"/>
          </a:p>
          <a:p>
            <a:pPr marL="571500" indent="-571500">
              <a:spcAft>
                <a:spcPts val="600"/>
              </a:spcAft>
              <a:buFont typeface="Arial" panose="020B0604020202020204" pitchFamily="34" charset="0"/>
              <a:buChar char="•"/>
            </a:pPr>
            <a:r>
              <a:rPr lang="en-US" sz="2800" dirty="0"/>
              <a:t>Date dimension</a:t>
            </a:r>
          </a:p>
          <a:p>
            <a:pPr marL="571500" indent="-571500">
              <a:spcAft>
                <a:spcPts val="600"/>
              </a:spcAft>
              <a:buFont typeface="Arial" panose="020B0604020202020204" pitchFamily="34" charset="0"/>
              <a:buChar char="•"/>
            </a:pPr>
            <a:endParaRPr lang="en-US" sz="1000" dirty="0"/>
          </a:p>
          <a:p>
            <a:pPr marL="571500" indent="-571500">
              <a:spcAft>
                <a:spcPts val="600"/>
              </a:spcAft>
              <a:buFont typeface="Arial" panose="020B0604020202020204" pitchFamily="34" charset="0"/>
              <a:buChar char="•"/>
            </a:pPr>
            <a:r>
              <a:rPr lang="en-US" sz="2800" dirty="0"/>
              <a:t>Surrogate keys</a:t>
            </a:r>
          </a:p>
          <a:p>
            <a:pPr marL="571500" indent="-571500">
              <a:spcAft>
                <a:spcPts val="600"/>
              </a:spcAft>
              <a:buFont typeface="Arial" panose="020B0604020202020204" pitchFamily="34" charset="0"/>
              <a:buChar char="•"/>
            </a:pPr>
            <a:endParaRPr lang="en-US" sz="1000" dirty="0"/>
          </a:p>
          <a:p>
            <a:pPr marL="571500" indent="-571500">
              <a:spcAft>
                <a:spcPts val="600"/>
              </a:spcAft>
              <a:buFont typeface="Arial" panose="020B0604020202020204" pitchFamily="34" charset="0"/>
              <a:buChar char="•"/>
            </a:pPr>
            <a:r>
              <a:rPr lang="en-US" sz="2800" dirty="0"/>
              <a:t>Hierarchies</a:t>
            </a:r>
          </a:p>
          <a:p>
            <a:pPr marL="571500" indent="-571500">
              <a:spcAft>
                <a:spcPts val="600"/>
              </a:spcAft>
              <a:buFont typeface="Arial" panose="020B0604020202020204" pitchFamily="34" charset="0"/>
              <a:buChar char="•"/>
            </a:pPr>
            <a:endParaRPr lang="en-US" sz="1000" dirty="0"/>
          </a:p>
          <a:p>
            <a:pPr marL="571500" indent="-571500">
              <a:spcAft>
                <a:spcPts val="600"/>
              </a:spcAft>
              <a:buFont typeface="Arial" panose="020B0604020202020204" pitchFamily="34" charset="0"/>
              <a:buChar char="•"/>
            </a:pPr>
            <a:r>
              <a:rPr lang="en-US" sz="2800" dirty="0"/>
              <a:t>Fact table granularity</a:t>
            </a:r>
          </a:p>
          <a:p>
            <a:pPr marL="571500" indent="-571500">
              <a:spcAft>
                <a:spcPts val="600"/>
              </a:spcAft>
              <a:buFont typeface="Arial" panose="020B0604020202020204" pitchFamily="34" charset="0"/>
              <a:buChar char="•"/>
            </a:pPr>
            <a:endParaRPr lang="en-US" sz="2800" dirty="0"/>
          </a:p>
          <a:p>
            <a:pPr>
              <a:spcAft>
                <a:spcPts val="600"/>
              </a:spcAft>
            </a:pPr>
            <a:endParaRPr lang="en-GB" sz="2800" dirty="0"/>
          </a:p>
        </p:txBody>
      </p:sp>
    </p:spTree>
    <p:extLst>
      <p:ext uri="{BB962C8B-B14F-4D97-AF65-F5344CB8AC3E}">
        <p14:creationId xmlns:p14="http://schemas.microsoft.com/office/powerpoint/2010/main" val="4242950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0E2E20-E0D5-4333-8BE4-793EB3FEAB92}"/>
              </a:ext>
            </a:extLst>
          </p:cNvPr>
          <p:cNvSpPr>
            <a:spLocks noGrp="1"/>
          </p:cNvSpPr>
          <p:nvPr>
            <p:ph type="body" sz="quarter" idx="10"/>
          </p:nvPr>
        </p:nvSpPr>
        <p:spPr/>
        <p:txBody>
          <a:bodyPr/>
          <a:lstStyle/>
          <a:p>
            <a:r>
              <a:rPr lang="en-US" dirty="0"/>
              <a:t>Surrogate Keys… again</a:t>
            </a:r>
            <a:endParaRPr lang="en-GB" dirty="0"/>
          </a:p>
        </p:txBody>
      </p:sp>
      <p:sp>
        <p:nvSpPr>
          <p:cNvPr id="4" name="Slide Number Placeholder 3">
            <a:extLst>
              <a:ext uri="{FF2B5EF4-FFF2-40B4-BE49-F238E27FC236}">
                <a16:creationId xmlns:a16="http://schemas.microsoft.com/office/drawing/2014/main" id="{2B8D8805-0D0D-4AFB-83AD-975141FCDCD0}"/>
              </a:ext>
            </a:extLst>
          </p:cNvPr>
          <p:cNvSpPr>
            <a:spLocks noGrp="1"/>
          </p:cNvSpPr>
          <p:nvPr>
            <p:ph type="sldNum" sz="quarter" idx="4"/>
          </p:nvPr>
        </p:nvSpPr>
        <p:spPr/>
        <p:txBody>
          <a:bodyPr/>
          <a:lstStyle/>
          <a:p>
            <a:fld id="{EF892D59-8F09-EF4B-AD6D-DA609442F868}" type="slidenum">
              <a:rPr lang="en-GB" sz="1000" smtClean="0"/>
              <a:pPr/>
              <a:t>20</a:t>
            </a:fld>
            <a:endParaRPr lang="en-GB" sz="1000" dirty="0"/>
          </a:p>
        </p:txBody>
      </p:sp>
      <p:sp>
        <p:nvSpPr>
          <p:cNvPr id="5" name="Rectangle 4">
            <a:extLst>
              <a:ext uri="{FF2B5EF4-FFF2-40B4-BE49-F238E27FC236}">
                <a16:creationId xmlns:a16="http://schemas.microsoft.com/office/drawing/2014/main" id="{3F21ADCC-B9AA-44B4-AAE3-958BDDEF6752}"/>
              </a:ext>
            </a:extLst>
          </p:cNvPr>
          <p:cNvSpPr/>
          <p:nvPr/>
        </p:nvSpPr>
        <p:spPr>
          <a:xfrm>
            <a:off x="4289536" y="1275690"/>
            <a:ext cx="7433704" cy="3477875"/>
          </a:xfrm>
          <a:prstGeom prst="rect">
            <a:avLst/>
          </a:prstGeom>
        </p:spPr>
        <p:txBody>
          <a:bodyPr wrap="square">
            <a:spAutoFit/>
          </a:bodyPr>
          <a:lstStyle/>
          <a:p>
            <a:pPr marL="285750" indent="-285750">
              <a:buFont typeface="Arial" panose="020B0604020202020204" pitchFamily="34" charset="0"/>
              <a:buChar char="•"/>
            </a:pPr>
            <a:r>
              <a:rPr lang="en-GB" sz="2000" dirty="0"/>
              <a:t>Every dimension table should have a surrogate key to uniquely identify each record.</a:t>
            </a:r>
          </a:p>
          <a:p>
            <a:pPr marL="285750" indent="-285750">
              <a:buFont typeface="Arial" panose="020B0604020202020204" pitchFamily="34" charset="0"/>
              <a:buChar char="•"/>
            </a:pPr>
            <a:r>
              <a:rPr lang="en-GB" sz="2000" dirty="0"/>
              <a:t>From a </a:t>
            </a:r>
            <a:r>
              <a:rPr lang="en-GB" sz="2000" b="1" dirty="0"/>
              <a:t>logical</a:t>
            </a:r>
            <a:r>
              <a:rPr lang="en-GB" sz="2000" dirty="0"/>
              <a:t> design perspective the fact table doesn’t need a surrogate key as uniqueness should be derived from the combination of each of the dimension foreign keys.</a:t>
            </a:r>
          </a:p>
          <a:p>
            <a:pPr marL="285750" indent="-285750">
              <a:buFont typeface="Arial" panose="020B0604020202020204" pitchFamily="34" charset="0"/>
              <a:buChar char="•"/>
            </a:pPr>
            <a:r>
              <a:rPr lang="en-GB" sz="2000" b="1" dirty="0"/>
              <a:t>But</a:t>
            </a:r>
            <a:r>
              <a:rPr lang="en-GB" sz="2000" dirty="0"/>
              <a:t> quality of data often reveals duplicate rows at the transaction level for the same combination of dimension values.</a:t>
            </a:r>
          </a:p>
          <a:p>
            <a:pPr marL="285750" indent="-285750">
              <a:buFont typeface="Arial" panose="020B0604020202020204" pitchFamily="34" charset="0"/>
              <a:buChar char="•"/>
            </a:pPr>
            <a:r>
              <a:rPr lang="en-GB" sz="2000" dirty="0"/>
              <a:t>Implementing a surrogate key on the fact table as part of physical design can guard against this issue.</a:t>
            </a:r>
          </a:p>
        </p:txBody>
      </p:sp>
    </p:spTree>
    <p:extLst>
      <p:ext uri="{BB962C8B-B14F-4D97-AF65-F5344CB8AC3E}">
        <p14:creationId xmlns:p14="http://schemas.microsoft.com/office/powerpoint/2010/main" val="1017942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A17AC6-C01C-463A-A748-A67953802477}"/>
              </a:ext>
            </a:extLst>
          </p:cNvPr>
          <p:cNvSpPr>
            <a:spLocks noGrp="1"/>
          </p:cNvSpPr>
          <p:nvPr>
            <p:ph type="body" sz="quarter" idx="10"/>
          </p:nvPr>
        </p:nvSpPr>
        <p:spPr/>
        <p:txBody>
          <a:bodyPr/>
          <a:lstStyle/>
          <a:p>
            <a:r>
              <a:rPr lang="en-US" dirty="0"/>
              <a:t>Further Reading</a:t>
            </a:r>
            <a:endParaRPr lang="en-GB" dirty="0"/>
          </a:p>
        </p:txBody>
      </p:sp>
      <p:sp>
        <p:nvSpPr>
          <p:cNvPr id="3" name="Text Placeholder 2">
            <a:extLst>
              <a:ext uri="{FF2B5EF4-FFF2-40B4-BE49-F238E27FC236}">
                <a16:creationId xmlns:a16="http://schemas.microsoft.com/office/drawing/2014/main" id="{1913007D-C519-44F9-9332-D334F14F267C}"/>
              </a:ext>
            </a:extLst>
          </p:cNvPr>
          <p:cNvSpPr>
            <a:spLocks noGrp="1"/>
          </p:cNvSpPr>
          <p:nvPr>
            <p:ph type="body" sz="quarter" idx="15"/>
          </p:nvPr>
        </p:nvSpPr>
        <p:spPr>
          <a:xfrm>
            <a:off x="4641832" y="1349985"/>
            <a:ext cx="7443306" cy="5112343"/>
          </a:xfrm>
        </p:spPr>
        <p:txBody>
          <a:bodyPr/>
          <a:lstStyle/>
          <a:p>
            <a:pPr marL="514350" indent="-457200">
              <a:buFont typeface="Arial" panose="020B0604020202020204" pitchFamily="34" charset="0"/>
              <a:buChar char="•"/>
            </a:pPr>
            <a:r>
              <a:rPr lang="en-GB" sz="2000" dirty="0"/>
              <a:t>The Data Warehouse Toolkit </a:t>
            </a:r>
          </a:p>
          <a:p>
            <a:pPr marL="914400" lvl="1" indent="-457200">
              <a:buSzPct val="80000"/>
              <a:buFont typeface="Courier New" panose="02070309020205020404" pitchFamily="49" charset="0"/>
              <a:buChar char="o"/>
            </a:pPr>
            <a:r>
              <a:rPr lang="en-GB" sz="2000" dirty="0"/>
              <a:t>Ralph Kimball</a:t>
            </a:r>
          </a:p>
          <a:p>
            <a:pPr marL="514350" indent="-457200">
              <a:buFont typeface="Arial" panose="020B0604020202020204" pitchFamily="34" charset="0"/>
              <a:buChar char="•"/>
            </a:pPr>
            <a:r>
              <a:rPr lang="en-GB" sz="2000" dirty="0">
                <a:hlinkClick r:id="rId2"/>
              </a:rPr>
              <a:t>www.kimballgroup.com</a:t>
            </a:r>
            <a:endParaRPr lang="en-GB" sz="2000" dirty="0"/>
          </a:p>
          <a:p>
            <a:pPr marL="514350" indent="-457200">
              <a:buFont typeface="Arial" panose="020B0604020202020204" pitchFamily="34" charset="0"/>
              <a:buChar char="•"/>
            </a:pPr>
            <a:r>
              <a:rPr lang="en-GB" sz="2000" dirty="0"/>
              <a:t>Building The Data Warehouse</a:t>
            </a:r>
          </a:p>
          <a:p>
            <a:pPr marL="914400" lvl="1" indent="-457200">
              <a:buSzPct val="80000"/>
              <a:buFont typeface="Courier New" panose="02070309020205020404" pitchFamily="49" charset="0"/>
              <a:buChar char="o"/>
            </a:pPr>
            <a:r>
              <a:rPr lang="en-GB" sz="2000" dirty="0"/>
              <a:t>Bill </a:t>
            </a:r>
            <a:r>
              <a:rPr lang="en-GB" sz="2000" dirty="0" err="1"/>
              <a:t>Inmon</a:t>
            </a:r>
            <a:endParaRPr lang="en-GB" sz="2000" dirty="0"/>
          </a:p>
          <a:p>
            <a:pPr marL="514350" indent="-457200">
              <a:buFont typeface="Arial" panose="020B0604020202020204" pitchFamily="34" charset="0"/>
              <a:buChar char="•"/>
            </a:pPr>
            <a:r>
              <a:rPr lang="en-GB" sz="2000" dirty="0"/>
              <a:t>Data Architecture/ Data Lake Architecture</a:t>
            </a:r>
          </a:p>
          <a:p>
            <a:pPr marL="914400" lvl="1" indent="-457200">
              <a:buSzPct val="80000"/>
              <a:buFont typeface="Courier New" panose="02070309020205020404" pitchFamily="49" charset="0"/>
              <a:buChar char="o"/>
            </a:pPr>
            <a:r>
              <a:rPr lang="en-GB" sz="2000" dirty="0"/>
              <a:t>Bill </a:t>
            </a:r>
            <a:r>
              <a:rPr lang="en-GB" sz="2000" dirty="0" err="1"/>
              <a:t>Inmon</a:t>
            </a:r>
            <a:endParaRPr lang="en-GB" sz="2000" dirty="0"/>
          </a:p>
          <a:p>
            <a:endParaRPr lang="en-GB" sz="1200" dirty="0"/>
          </a:p>
        </p:txBody>
      </p:sp>
      <p:sp>
        <p:nvSpPr>
          <p:cNvPr id="4" name="Slide Number Placeholder 3">
            <a:extLst>
              <a:ext uri="{FF2B5EF4-FFF2-40B4-BE49-F238E27FC236}">
                <a16:creationId xmlns:a16="http://schemas.microsoft.com/office/drawing/2014/main" id="{0069071E-5C36-4946-9442-C9582C99DD13}"/>
              </a:ext>
            </a:extLst>
          </p:cNvPr>
          <p:cNvSpPr>
            <a:spLocks noGrp="1"/>
          </p:cNvSpPr>
          <p:nvPr>
            <p:ph type="sldNum" sz="quarter" idx="4"/>
          </p:nvPr>
        </p:nvSpPr>
        <p:spPr/>
        <p:txBody>
          <a:bodyPr/>
          <a:lstStyle/>
          <a:p>
            <a:fld id="{EF892D59-8F09-EF4B-AD6D-DA609442F868}" type="slidenum">
              <a:rPr lang="en-GB" sz="1000" smtClean="0"/>
              <a:pPr/>
              <a:t>21</a:t>
            </a:fld>
            <a:endParaRPr lang="en-GB" sz="1000" dirty="0"/>
          </a:p>
        </p:txBody>
      </p:sp>
    </p:spTree>
    <p:extLst>
      <p:ext uri="{BB962C8B-B14F-4D97-AF65-F5344CB8AC3E}">
        <p14:creationId xmlns:p14="http://schemas.microsoft.com/office/powerpoint/2010/main" val="2871621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5DE6EB-F6C1-46FF-9633-DBBCFEB15BA0}"/>
              </a:ext>
            </a:extLst>
          </p:cNvPr>
          <p:cNvSpPr>
            <a:spLocks noGrp="1"/>
          </p:cNvSpPr>
          <p:nvPr>
            <p:ph type="body" sz="quarter" idx="10"/>
          </p:nvPr>
        </p:nvSpPr>
        <p:spPr/>
        <p:txBody>
          <a:bodyPr/>
          <a:lstStyle/>
          <a:p>
            <a:r>
              <a:rPr lang="en-US" dirty="0"/>
              <a:t>OLAP </a:t>
            </a:r>
          </a:p>
          <a:p>
            <a:r>
              <a:rPr lang="en-US" dirty="0"/>
              <a:t>schema recap</a:t>
            </a:r>
            <a:endParaRPr lang="en-GB" dirty="0"/>
          </a:p>
        </p:txBody>
      </p:sp>
      <p:sp>
        <p:nvSpPr>
          <p:cNvPr id="4" name="Slide Number Placeholder 3">
            <a:extLst>
              <a:ext uri="{FF2B5EF4-FFF2-40B4-BE49-F238E27FC236}">
                <a16:creationId xmlns:a16="http://schemas.microsoft.com/office/drawing/2014/main" id="{49929E69-E199-4683-850A-96BD47246AAA}"/>
              </a:ext>
            </a:extLst>
          </p:cNvPr>
          <p:cNvSpPr>
            <a:spLocks noGrp="1"/>
          </p:cNvSpPr>
          <p:nvPr>
            <p:ph type="sldNum" sz="quarter" idx="4"/>
          </p:nvPr>
        </p:nvSpPr>
        <p:spPr>
          <a:xfrm>
            <a:off x="11289255" y="6593324"/>
            <a:ext cx="785483" cy="180000"/>
          </a:xfrm>
        </p:spPr>
        <p:txBody>
          <a:bodyPr/>
          <a:lstStyle/>
          <a:p>
            <a:fld id="{EF892D59-8F09-EF4B-AD6D-DA609442F868}" type="slidenum">
              <a:rPr lang="en-GB" sz="1000" smtClean="0"/>
              <a:pPr/>
              <a:t>3</a:t>
            </a:fld>
            <a:endParaRPr lang="en-GB" sz="1000" dirty="0"/>
          </a:p>
        </p:txBody>
      </p:sp>
      <p:sp>
        <p:nvSpPr>
          <p:cNvPr id="5" name="Content Placeholder 4">
            <a:extLst>
              <a:ext uri="{FF2B5EF4-FFF2-40B4-BE49-F238E27FC236}">
                <a16:creationId xmlns:a16="http://schemas.microsoft.com/office/drawing/2014/main" id="{EC6A86D2-6286-4321-BA7E-46E53F850D85}"/>
              </a:ext>
            </a:extLst>
          </p:cNvPr>
          <p:cNvSpPr txBox="1">
            <a:spLocks/>
          </p:cNvSpPr>
          <p:nvPr/>
        </p:nvSpPr>
        <p:spPr>
          <a:xfrm>
            <a:off x="3790079" y="866252"/>
            <a:ext cx="7499176" cy="4896543"/>
          </a:xfrm>
          <a:prstGeom prst="rect">
            <a:avLst/>
          </a:prstGeom>
        </p:spPr>
        <p:txBody>
          <a:bodyPr>
            <a:normAutofit/>
          </a:bodyPr>
          <a:lstStyle>
            <a:lvl1pPr marL="0" indent="0" algn="l" defTabSz="914400" rtl="0" eaLnBrk="1" latinLnBrk="0" hangingPunct="1">
              <a:lnSpc>
                <a:spcPct val="100000"/>
              </a:lnSpc>
              <a:spcBef>
                <a:spcPts val="0"/>
              </a:spcBef>
              <a:spcAft>
                <a:spcPts val="650"/>
              </a:spcAft>
              <a:buSzPct val="115000"/>
              <a:buFontTx/>
              <a:buNone/>
              <a:defRPr sz="18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3"/>
              </a:buBlip>
              <a:tabLst/>
              <a:defRPr sz="18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3"/>
              </a:buBlip>
              <a:tabLst/>
              <a:defRPr sz="18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3"/>
              </a:buBlip>
              <a:tabLst/>
              <a:defRPr sz="18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3"/>
              </a:buBlip>
              <a:tabLst/>
              <a:defRPr sz="18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0" algn="ctr"/>
            <a:endParaRPr lang="en-GB" sz="4400" dirty="0">
              <a:solidFill>
                <a:schemeClr val="accent1">
                  <a:lumMod val="75000"/>
                </a:schemeClr>
              </a:solidFill>
            </a:endParaRPr>
          </a:p>
          <a:p>
            <a:pPr lvl="2" algn="ctr"/>
            <a:endParaRPr lang="en-GB" sz="3600" dirty="0"/>
          </a:p>
        </p:txBody>
      </p:sp>
      <p:sp>
        <p:nvSpPr>
          <p:cNvPr id="6" name="Star: 5 Points 5">
            <a:extLst>
              <a:ext uri="{FF2B5EF4-FFF2-40B4-BE49-F238E27FC236}">
                <a16:creationId xmlns:a16="http://schemas.microsoft.com/office/drawing/2014/main" id="{F2ECB25B-3E2E-4DF2-91EF-7245E59C215F}"/>
              </a:ext>
            </a:extLst>
          </p:cNvPr>
          <p:cNvSpPr/>
          <p:nvPr/>
        </p:nvSpPr>
        <p:spPr>
          <a:xfrm>
            <a:off x="4560036" y="1118866"/>
            <a:ext cx="5507745" cy="464392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5CFD4557-125C-40F8-8970-B62BA6BF364E}"/>
              </a:ext>
            </a:extLst>
          </p:cNvPr>
          <p:cNvPicPr>
            <a:picLocks noChangeAspect="1"/>
          </p:cNvPicPr>
          <p:nvPr/>
        </p:nvPicPr>
        <p:blipFill>
          <a:blip r:embed="rId4"/>
          <a:stretch>
            <a:fillRect/>
          </a:stretch>
        </p:blipFill>
        <p:spPr>
          <a:xfrm>
            <a:off x="4075879" y="5058736"/>
            <a:ext cx="2292836" cy="1328559"/>
          </a:xfrm>
          <a:prstGeom prst="rect">
            <a:avLst/>
          </a:prstGeom>
        </p:spPr>
      </p:pic>
      <p:pic>
        <p:nvPicPr>
          <p:cNvPr id="8" name="Picture 7">
            <a:extLst>
              <a:ext uri="{FF2B5EF4-FFF2-40B4-BE49-F238E27FC236}">
                <a16:creationId xmlns:a16="http://schemas.microsoft.com/office/drawing/2014/main" id="{813C0155-50E3-4DCA-B4F1-60B752166F29}"/>
              </a:ext>
            </a:extLst>
          </p:cNvPr>
          <p:cNvPicPr>
            <a:picLocks noChangeAspect="1"/>
          </p:cNvPicPr>
          <p:nvPr/>
        </p:nvPicPr>
        <p:blipFill>
          <a:blip r:embed="rId5"/>
          <a:stretch>
            <a:fillRect/>
          </a:stretch>
        </p:blipFill>
        <p:spPr>
          <a:xfrm>
            <a:off x="6188715" y="2948456"/>
            <a:ext cx="2303550" cy="1799983"/>
          </a:xfrm>
          <a:prstGeom prst="rect">
            <a:avLst/>
          </a:prstGeom>
        </p:spPr>
      </p:pic>
      <p:pic>
        <p:nvPicPr>
          <p:cNvPr id="9" name="Picture 8">
            <a:extLst>
              <a:ext uri="{FF2B5EF4-FFF2-40B4-BE49-F238E27FC236}">
                <a16:creationId xmlns:a16="http://schemas.microsoft.com/office/drawing/2014/main" id="{D0ADE646-19A1-4B15-8869-C8EC5E7A1382}"/>
              </a:ext>
            </a:extLst>
          </p:cNvPr>
          <p:cNvPicPr>
            <a:picLocks noChangeAspect="1"/>
          </p:cNvPicPr>
          <p:nvPr/>
        </p:nvPicPr>
        <p:blipFill>
          <a:blip r:embed="rId6"/>
          <a:stretch>
            <a:fillRect/>
          </a:stretch>
        </p:blipFill>
        <p:spPr>
          <a:xfrm>
            <a:off x="3136343" y="1503456"/>
            <a:ext cx="2335693" cy="1532129"/>
          </a:xfrm>
          <a:prstGeom prst="rect">
            <a:avLst/>
          </a:prstGeom>
        </p:spPr>
      </p:pic>
      <p:pic>
        <p:nvPicPr>
          <p:cNvPr id="10" name="Picture 9">
            <a:extLst>
              <a:ext uri="{FF2B5EF4-FFF2-40B4-BE49-F238E27FC236}">
                <a16:creationId xmlns:a16="http://schemas.microsoft.com/office/drawing/2014/main" id="{573F7779-51DD-461F-9CEA-1D4D80E37FF8}"/>
              </a:ext>
            </a:extLst>
          </p:cNvPr>
          <p:cNvPicPr>
            <a:picLocks noChangeAspect="1"/>
          </p:cNvPicPr>
          <p:nvPr/>
        </p:nvPicPr>
        <p:blipFill>
          <a:blip r:embed="rId7"/>
          <a:stretch>
            <a:fillRect/>
          </a:stretch>
        </p:blipFill>
        <p:spPr>
          <a:xfrm>
            <a:off x="9099516" y="1361370"/>
            <a:ext cx="2367836" cy="1778556"/>
          </a:xfrm>
          <a:prstGeom prst="rect">
            <a:avLst/>
          </a:prstGeom>
        </p:spPr>
      </p:pic>
      <p:pic>
        <p:nvPicPr>
          <p:cNvPr id="11" name="Picture 10">
            <a:extLst>
              <a:ext uri="{FF2B5EF4-FFF2-40B4-BE49-F238E27FC236}">
                <a16:creationId xmlns:a16="http://schemas.microsoft.com/office/drawing/2014/main" id="{70BB460E-BB86-435A-B9F0-F6BA9CAA23FC}"/>
              </a:ext>
            </a:extLst>
          </p:cNvPr>
          <p:cNvPicPr>
            <a:picLocks noChangeAspect="1"/>
          </p:cNvPicPr>
          <p:nvPr/>
        </p:nvPicPr>
        <p:blipFill>
          <a:blip r:embed="rId8"/>
          <a:stretch>
            <a:fillRect/>
          </a:stretch>
        </p:blipFill>
        <p:spPr>
          <a:xfrm>
            <a:off x="8610409" y="5160985"/>
            <a:ext cx="2314265" cy="1328559"/>
          </a:xfrm>
          <a:prstGeom prst="rect">
            <a:avLst/>
          </a:prstGeom>
        </p:spPr>
      </p:pic>
      <p:pic>
        <p:nvPicPr>
          <p:cNvPr id="12" name="Picture 11">
            <a:extLst>
              <a:ext uri="{FF2B5EF4-FFF2-40B4-BE49-F238E27FC236}">
                <a16:creationId xmlns:a16="http://schemas.microsoft.com/office/drawing/2014/main" id="{65886FF5-47ED-4C0A-88CC-C7AADAB6DAEF}"/>
              </a:ext>
            </a:extLst>
          </p:cNvPr>
          <p:cNvPicPr>
            <a:picLocks noChangeAspect="1"/>
          </p:cNvPicPr>
          <p:nvPr/>
        </p:nvPicPr>
        <p:blipFill>
          <a:blip r:embed="rId9"/>
          <a:stretch>
            <a:fillRect/>
          </a:stretch>
        </p:blipFill>
        <p:spPr>
          <a:xfrm>
            <a:off x="6187149" y="245659"/>
            <a:ext cx="2303550" cy="1746413"/>
          </a:xfrm>
          <a:prstGeom prst="rect">
            <a:avLst/>
          </a:prstGeom>
        </p:spPr>
      </p:pic>
    </p:spTree>
    <p:extLst>
      <p:ext uri="{BB962C8B-B14F-4D97-AF65-F5344CB8AC3E}">
        <p14:creationId xmlns:p14="http://schemas.microsoft.com/office/powerpoint/2010/main" val="1936697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nodeType="afterEffect" nodePh="1">
                                  <p:stCondLst>
                                    <p:cond delay="0"/>
                                  </p:stCondLst>
                                  <p:endCondLst>
                                    <p:cond evt="begin" delay="0">
                                      <p:tn val="5"/>
                                    </p:cond>
                                  </p:endCondLst>
                                  <p:childTnLst>
                                    <p:animClr clrSpc="rgb" dir="cw">
                                      <p:cBhvr override="childStyle">
                                        <p:cTn id="6" dur="250" autoRev="1" fill="remove"/>
                                        <p:tgtEl>
                                          <p:spTgt spid="5">
                                            <p:txEl>
                                              <p:pRg st="0" end="0"/>
                                            </p:txEl>
                                          </p:spTgt>
                                        </p:tgtEl>
                                        <p:attrNameLst>
                                          <p:attrName>style.color</p:attrName>
                                        </p:attrNameLst>
                                      </p:cBhvr>
                                      <p:to>
                                        <a:schemeClr val="bg1"/>
                                      </p:to>
                                    </p:animClr>
                                    <p:animClr clrSpc="rgb" dir="cw">
                                      <p:cBhvr>
                                        <p:cTn id="7" dur="250" autoRev="1" fill="remove"/>
                                        <p:tgtEl>
                                          <p:spTgt spid="5">
                                            <p:txEl>
                                              <p:pRg st="0" end="0"/>
                                            </p:txEl>
                                          </p:spTgt>
                                        </p:tgtEl>
                                        <p:attrNameLst>
                                          <p:attrName>fillcolor</p:attrName>
                                        </p:attrNameLst>
                                      </p:cBhvr>
                                      <p:to>
                                        <a:schemeClr val="bg1"/>
                                      </p:to>
                                    </p:animClr>
                                    <p:set>
                                      <p:cBhvr>
                                        <p:cTn id="8" dur="250" autoRev="1" fill="remove"/>
                                        <p:tgtEl>
                                          <p:spTgt spid="5">
                                            <p:txEl>
                                              <p:pRg st="0" end="0"/>
                                            </p:txEl>
                                          </p:spTgt>
                                        </p:tgtEl>
                                        <p:attrNameLst>
                                          <p:attrName>fill.type</p:attrName>
                                        </p:attrNameLst>
                                      </p:cBhvr>
                                      <p:to>
                                        <p:strVal val="solid"/>
                                      </p:to>
                                    </p:set>
                                    <p:set>
                                      <p:cBhvr>
                                        <p:cTn id="9" dur="250" autoRev="1" fill="remove"/>
                                        <p:tgtEl>
                                          <p:spTgt spid="5">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B2F5BB-E5C4-49A9-81C1-8EBC73452610}"/>
              </a:ext>
            </a:extLst>
          </p:cNvPr>
          <p:cNvSpPr>
            <a:spLocks noGrp="1"/>
          </p:cNvSpPr>
          <p:nvPr>
            <p:ph type="body" sz="quarter" idx="10"/>
          </p:nvPr>
        </p:nvSpPr>
        <p:spPr/>
        <p:txBody>
          <a:bodyPr/>
          <a:lstStyle/>
          <a:p>
            <a:r>
              <a:rPr lang="en-US" dirty="0"/>
              <a:t>Facts and Dimensions</a:t>
            </a:r>
            <a:endParaRPr lang="en-GB" dirty="0"/>
          </a:p>
        </p:txBody>
      </p:sp>
      <p:sp>
        <p:nvSpPr>
          <p:cNvPr id="3" name="Text Placeholder 2">
            <a:extLst>
              <a:ext uri="{FF2B5EF4-FFF2-40B4-BE49-F238E27FC236}">
                <a16:creationId xmlns:a16="http://schemas.microsoft.com/office/drawing/2014/main" id="{205993B2-4C62-488F-ACD7-35F5A43C7721}"/>
              </a:ext>
            </a:extLst>
          </p:cNvPr>
          <p:cNvSpPr>
            <a:spLocks noGrp="1"/>
          </p:cNvSpPr>
          <p:nvPr>
            <p:ph type="body" sz="quarter" idx="15"/>
          </p:nvPr>
        </p:nvSpPr>
        <p:spPr>
          <a:xfrm>
            <a:off x="4663913" y="908582"/>
            <a:ext cx="6770687" cy="5040835"/>
          </a:xfrm>
        </p:spPr>
        <p:txBody>
          <a:bodyPr/>
          <a:lstStyle/>
          <a:p>
            <a:endParaRPr lang="en-GB" sz="2000" b="1" dirty="0"/>
          </a:p>
          <a:p>
            <a:pPr marL="457200" indent="-457200">
              <a:buFont typeface="Arial" panose="020B0604020202020204" pitchFamily="34" charset="0"/>
              <a:buChar char="•"/>
            </a:pPr>
            <a:r>
              <a:rPr lang="en-GB" sz="2000" b="1" dirty="0"/>
              <a:t>Fact</a:t>
            </a:r>
            <a:r>
              <a:rPr lang="en-GB" sz="2000" dirty="0"/>
              <a:t> tables contain:</a:t>
            </a:r>
          </a:p>
          <a:p>
            <a:pPr marL="637200" lvl="1" indent="-457200">
              <a:buSzPct val="80000"/>
              <a:buFont typeface="Courier New" panose="02070309020205020404" pitchFamily="49" charset="0"/>
              <a:buChar char="o"/>
            </a:pPr>
            <a:r>
              <a:rPr lang="en-GB" sz="2000" dirty="0"/>
              <a:t>Business </a:t>
            </a:r>
            <a:r>
              <a:rPr lang="en-GB" sz="2000" b="1" dirty="0"/>
              <a:t>facts</a:t>
            </a:r>
            <a:r>
              <a:rPr lang="en-GB" sz="2000" dirty="0"/>
              <a:t> (or measures).</a:t>
            </a:r>
          </a:p>
          <a:p>
            <a:pPr marL="637200" lvl="1" indent="-457200">
              <a:buSzPct val="80000"/>
              <a:buFont typeface="Courier New" panose="02070309020205020404" pitchFamily="49" charset="0"/>
              <a:buChar char="o"/>
            </a:pPr>
            <a:r>
              <a:rPr lang="en-GB" sz="2000" dirty="0"/>
              <a:t>Foreign keys which point to the primary keys in the dimension tables.</a:t>
            </a:r>
            <a:endParaRPr lang="en-GB" sz="2000" b="1" dirty="0"/>
          </a:p>
          <a:p>
            <a:pPr marL="457200" indent="-457200">
              <a:buFont typeface="Arial" panose="020B0604020202020204" pitchFamily="34" charset="0"/>
              <a:buChar char="•"/>
            </a:pPr>
            <a:r>
              <a:rPr lang="en-GB" sz="2000" b="1" dirty="0"/>
              <a:t>Dimension</a:t>
            </a:r>
            <a:r>
              <a:rPr lang="en-GB" sz="2000" dirty="0"/>
              <a:t> tables contain: </a:t>
            </a:r>
          </a:p>
          <a:p>
            <a:pPr marL="637200" lvl="1" indent="-457200">
              <a:buSzPct val="80000"/>
              <a:buFont typeface="Courier New" panose="02070309020205020404" pitchFamily="49" charset="0"/>
              <a:buChar char="o"/>
            </a:pPr>
            <a:r>
              <a:rPr lang="en-GB" sz="2000" dirty="0"/>
              <a:t>Descriptive attributes.</a:t>
            </a:r>
          </a:p>
          <a:p>
            <a:pPr marL="637200" lvl="1" indent="-457200">
              <a:buSzPct val="80000"/>
              <a:buFont typeface="Courier New" panose="02070309020205020404" pitchFamily="49" charset="0"/>
              <a:buChar char="o"/>
            </a:pPr>
            <a:r>
              <a:rPr lang="en-GB" sz="2000" dirty="0"/>
              <a:t>Typically textual fields (or discrete numbers that behave like text).</a:t>
            </a:r>
          </a:p>
          <a:p>
            <a:endParaRPr lang="en-GB" sz="1400" dirty="0"/>
          </a:p>
        </p:txBody>
      </p:sp>
      <p:sp>
        <p:nvSpPr>
          <p:cNvPr id="4" name="Slide Number Placeholder 3">
            <a:extLst>
              <a:ext uri="{FF2B5EF4-FFF2-40B4-BE49-F238E27FC236}">
                <a16:creationId xmlns:a16="http://schemas.microsoft.com/office/drawing/2014/main" id="{93C13A2A-C50C-466A-8E4F-7050E446015C}"/>
              </a:ext>
            </a:extLst>
          </p:cNvPr>
          <p:cNvSpPr>
            <a:spLocks noGrp="1"/>
          </p:cNvSpPr>
          <p:nvPr>
            <p:ph type="sldNum" sz="quarter" idx="4"/>
          </p:nvPr>
        </p:nvSpPr>
        <p:spPr/>
        <p:txBody>
          <a:bodyPr/>
          <a:lstStyle/>
          <a:p>
            <a:fld id="{EF892D59-8F09-EF4B-AD6D-DA609442F868}" type="slidenum">
              <a:rPr lang="en-GB" sz="1000" smtClean="0"/>
              <a:pPr/>
              <a:t>4</a:t>
            </a:fld>
            <a:endParaRPr lang="en-GB" sz="1000" dirty="0"/>
          </a:p>
        </p:txBody>
      </p:sp>
    </p:spTree>
    <p:extLst>
      <p:ext uri="{BB962C8B-B14F-4D97-AF65-F5344CB8AC3E}">
        <p14:creationId xmlns:p14="http://schemas.microsoft.com/office/powerpoint/2010/main" val="850423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5A13A9-EADA-4AF7-B0C6-736B7FC9BFB5}"/>
              </a:ext>
            </a:extLst>
          </p:cNvPr>
          <p:cNvSpPr>
            <a:spLocks noGrp="1"/>
          </p:cNvSpPr>
          <p:nvPr>
            <p:ph type="body" sz="quarter" idx="10"/>
          </p:nvPr>
        </p:nvSpPr>
        <p:spPr/>
        <p:txBody>
          <a:bodyPr/>
          <a:lstStyle/>
          <a:p>
            <a:r>
              <a:rPr lang="en-US" dirty="0"/>
              <a:t>Types of Facts (Measures)</a:t>
            </a:r>
            <a:endParaRPr lang="en-GB" dirty="0"/>
          </a:p>
        </p:txBody>
      </p:sp>
      <p:sp>
        <p:nvSpPr>
          <p:cNvPr id="4" name="Slide Number Placeholder 3">
            <a:extLst>
              <a:ext uri="{FF2B5EF4-FFF2-40B4-BE49-F238E27FC236}">
                <a16:creationId xmlns:a16="http://schemas.microsoft.com/office/drawing/2014/main" id="{EEB0ACB8-E0D3-418E-BBF7-79BAD363CF3E}"/>
              </a:ext>
            </a:extLst>
          </p:cNvPr>
          <p:cNvSpPr>
            <a:spLocks noGrp="1"/>
          </p:cNvSpPr>
          <p:nvPr>
            <p:ph type="sldNum" sz="quarter" idx="4"/>
          </p:nvPr>
        </p:nvSpPr>
        <p:spPr/>
        <p:txBody>
          <a:bodyPr/>
          <a:lstStyle/>
          <a:p>
            <a:fld id="{EF892D59-8F09-EF4B-AD6D-DA609442F868}" type="slidenum">
              <a:rPr lang="en-GB" sz="1000" smtClean="0"/>
              <a:pPr/>
              <a:t>5</a:t>
            </a:fld>
            <a:endParaRPr lang="en-GB" sz="1000" dirty="0"/>
          </a:p>
        </p:txBody>
      </p:sp>
      <p:sp>
        <p:nvSpPr>
          <p:cNvPr id="5" name="Rectangle 4">
            <a:extLst>
              <a:ext uri="{FF2B5EF4-FFF2-40B4-BE49-F238E27FC236}">
                <a16:creationId xmlns:a16="http://schemas.microsoft.com/office/drawing/2014/main" id="{86B9C3EE-5305-4776-AB12-B7772D25808A}"/>
              </a:ext>
            </a:extLst>
          </p:cNvPr>
          <p:cNvSpPr/>
          <p:nvPr/>
        </p:nvSpPr>
        <p:spPr>
          <a:xfrm>
            <a:off x="4460033" y="271127"/>
            <a:ext cx="7581871" cy="6309420"/>
          </a:xfrm>
          <a:prstGeom prst="rect">
            <a:avLst/>
          </a:prstGeom>
        </p:spPr>
        <p:txBody>
          <a:bodyPr wrap="square">
            <a:spAutoFit/>
          </a:bodyPr>
          <a:lstStyle/>
          <a:p>
            <a:pPr fontAlgn="base"/>
            <a:r>
              <a:rPr lang="en-GB" sz="2000" dirty="0"/>
              <a:t>Fact tables can store different types of measures.</a:t>
            </a:r>
          </a:p>
          <a:p>
            <a:pPr fontAlgn="base"/>
            <a:endParaRPr lang="en-GB" sz="2000" dirty="0"/>
          </a:p>
          <a:p>
            <a:pPr marL="342900" indent="-342900" fontAlgn="base">
              <a:buFont typeface="Arial" panose="020B0604020202020204" pitchFamily="34" charset="0"/>
              <a:buChar char="•"/>
            </a:pPr>
            <a:r>
              <a:rPr lang="en-GB" sz="2000" b="1" dirty="0"/>
              <a:t>Additive - </a:t>
            </a:r>
            <a:r>
              <a:rPr lang="en-GB" sz="2000" dirty="0"/>
              <a:t>Measures which can be added to all dimensions (e.g. sale value).</a:t>
            </a:r>
          </a:p>
          <a:p>
            <a:pPr marL="342900" indent="-342900" fontAlgn="base">
              <a:buFont typeface="Arial" panose="020B0604020202020204" pitchFamily="34" charset="0"/>
              <a:buChar char="•"/>
            </a:pPr>
            <a:r>
              <a:rPr lang="en-GB" sz="2000" b="1" dirty="0"/>
              <a:t>Non-additive</a:t>
            </a:r>
            <a:r>
              <a:rPr lang="en-GB" sz="2000" dirty="0"/>
              <a:t> - Measures which cannot be added to all dimensions (e.g. percentages).</a:t>
            </a:r>
          </a:p>
          <a:p>
            <a:pPr marL="342900" indent="-342900" fontAlgn="base">
              <a:buFont typeface="Arial" panose="020B0604020202020204" pitchFamily="34" charset="0"/>
              <a:buChar char="•"/>
            </a:pPr>
            <a:r>
              <a:rPr lang="en-GB" sz="2000" b="1" dirty="0"/>
              <a:t>Semi-additive </a:t>
            </a:r>
            <a:r>
              <a:rPr lang="en-GB" sz="2000" dirty="0"/>
              <a:t>– Measures which can be added to only some dimensions but not others. Examples:</a:t>
            </a:r>
          </a:p>
          <a:p>
            <a:pPr marL="1257300" lvl="2" indent="-342900" fontAlgn="base">
              <a:buFont typeface="Arial" panose="020B0604020202020204" pitchFamily="34" charset="0"/>
              <a:buChar char="•"/>
            </a:pPr>
            <a:r>
              <a:rPr lang="en-GB" sz="2000" dirty="0"/>
              <a:t>Bank balance from yesterday cannot be added to today’s bank balance.</a:t>
            </a:r>
          </a:p>
          <a:p>
            <a:pPr marL="1257300" lvl="2" indent="-342900" fontAlgn="base">
              <a:buFont typeface="Arial" panose="020B0604020202020204" pitchFamily="34" charset="0"/>
              <a:buChar char="•"/>
            </a:pPr>
            <a:r>
              <a:rPr lang="en-GB" sz="2000" dirty="0"/>
              <a:t>Stock levels.</a:t>
            </a:r>
          </a:p>
          <a:p>
            <a:pPr fontAlgn="base"/>
            <a:endParaRPr lang="en-GB" sz="2000" dirty="0"/>
          </a:p>
          <a:p>
            <a:pPr marL="342900" indent="-342900" fontAlgn="base">
              <a:buFont typeface="Arial" panose="020B0604020202020204" pitchFamily="34" charset="0"/>
              <a:buChar char="•"/>
            </a:pPr>
            <a:r>
              <a:rPr lang="en-GB" sz="2000" dirty="0"/>
              <a:t>Non-additive and semi-additive facts need to be handled in the presentation layer of the data warehouse.</a:t>
            </a:r>
          </a:p>
          <a:p>
            <a:pPr fontAlgn="base"/>
            <a:endParaRPr lang="en-GB" sz="2000" dirty="0"/>
          </a:p>
          <a:p>
            <a:pPr marL="342900" indent="-342900" fontAlgn="base">
              <a:buFont typeface="Arial" panose="020B0604020202020204" pitchFamily="34" charset="0"/>
              <a:buChar char="•"/>
            </a:pPr>
            <a:r>
              <a:rPr lang="en-GB" sz="2000" dirty="0"/>
              <a:t>Where possible, store the fully additive components of these measures in the fact table and calculate the final non/semi-additive component in the presentation layer.</a:t>
            </a:r>
          </a:p>
        </p:txBody>
      </p:sp>
    </p:spTree>
    <p:extLst>
      <p:ext uri="{BB962C8B-B14F-4D97-AF65-F5344CB8AC3E}">
        <p14:creationId xmlns:p14="http://schemas.microsoft.com/office/powerpoint/2010/main" val="4246577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33CC99-7480-4016-BE5D-9EB431BDCBBF}"/>
              </a:ext>
            </a:extLst>
          </p:cNvPr>
          <p:cNvSpPr>
            <a:spLocks noGrp="1"/>
          </p:cNvSpPr>
          <p:nvPr>
            <p:ph type="body" sz="quarter" idx="10"/>
          </p:nvPr>
        </p:nvSpPr>
        <p:spPr/>
        <p:txBody>
          <a:bodyPr/>
          <a:lstStyle/>
          <a:p>
            <a:r>
              <a:rPr lang="en-US" dirty="0"/>
              <a:t>Types of Facts (Measures)</a:t>
            </a:r>
            <a:endParaRPr lang="en-GB" dirty="0"/>
          </a:p>
        </p:txBody>
      </p:sp>
      <p:sp>
        <p:nvSpPr>
          <p:cNvPr id="4" name="Slide Number Placeholder 3">
            <a:extLst>
              <a:ext uri="{FF2B5EF4-FFF2-40B4-BE49-F238E27FC236}">
                <a16:creationId xmlns:a16="http://schemas.microsoft.com/office/drawing/2014/main" id="{CF2827FD-A5F8-4031-A255-71412E07EDF6}"/>
              </a:ext>
            </a:extLst>
          </p:cNvPr>
          <p:cNvSpPr>
            <a:spLocks noGrp="1"/>
          </p:cNvSpPr>
          <p:nvPr>
            <p:ph type="sldNum" sz="quarter" idx="4"/>
          </p:nvPr>
        </p:nvSpPr>
        <p:spPr/>
        <p:txBody>
          <a:bodyPr/>
          <a:lstStyle/>
          <a:p>
            <a:fld id="{EF892D59-8F09-EF4B-AD6D-DA609442F868}" type="slidenum">
              <a:rPr lang="en-GB" sz="1000" smtClean="0"/>
              <a:pPr/>
              <a:t>6</a:t>
            </a:fld>
            <a:endParaRPr lang="en-GB" sz="1000" dirty="0"/>
          </a:p>
        </p:txBody>
      </p:sp>
      <p:sp>
        <p:nvSpPr>
          <p:cNvPr id="5" name="Rectangle 4">
            <a:extLst>
              <a:ext uri="{FF2B5EF4-FFF2-40B4-BE49-F238E27FC236}">
                <a16:creationId xmlns:a16="http://schemas.microsoft.com/office/drawing/2014/main" id="{2B507769-FEFB-4435-9113-816EB159646E}"/>
              </a:ext>
            </a:extLst>
          </p:cNvPr>
          <p:cNvSpPr/>
          <p:nvPr/>
        </p:nvSpPr>
        <p:spPr>
          <a:xfrm>
            <a:off x="4525939" y="1349985"/>
            <a:ext cx="6730482" cy="3416320"/>
          </a:xfrm>
          <a:prstGeom prst="rect">
            <a:avLst/>
          </a:prstGeom>
        </p:spPr>
        <p:txBody>
          <a:bodyPr wrap="square">
            <a:spAutoFit/>
          </a:bodyPr>
          <a:lstStyle/>
          <a:p>
            <a:pPr fontAlgn="base"/>
            <a:r>
              <a:rPr lang="en-GB" sz="2400" dirty="0"/>
              <a:t>In our superstore data sample we have: </a:t>
            </a:r>
          </a:p>
          <a:p>
            <a:pPr marL="285750" indent="-285750">
              <a:buFont typeface="Arial" panose="020B0604020202020204" pitchFamily="34" charset="0"/>
              <a:buChar char="•"/>
            </a:pPr>
            <a:r>
              <a:rPr lang="en-GB" sz="2400" dirty="0"/>
              <a:t>Sales</a:t>
            </a:r>
          </a:p>
          <a:p>
            <a:pPr marL="285750" indent="-285750">
              <a:buFont typeface="Arial" panose="020B0604020202020204" pitchFamily="34" charset="0"/>
              <a:buChar char="•"/>
            </a:pPr>
            <a:r>
              <a:rPr lang="en-GB" sz="2400" dirty="0"/>
              <a:t>Quantity</a:t>
            </a:r>
          </a:p>
          <a:p>
            <a:pPr marL="285750" indent="-285750">
              <a:buFont typeface="Arial" panose="020B0604020202020204" pitchFamily="34" charset="0"/>
              <a:buChar char="•"/>
            </a:pPr>
            <a:r>
              <a:rPr lang="en-GB" sz="2400" dirty="0"/>
              <a:t>Discount</a:t>
            </a:r>
          </a:p>
          <a:p>
            <a:pPr marL="285750" indent="-285750">
              <a:buFont typeface="Arial" panose="020B0604020202020204" pitchFamily="34" charset="0"/>
              <a:buChar char="•"/>
            </a:pPr>
            <a:r>
              <a:rPr lang="en-GB" sz="2400" dirty="0"/>
              <a:t>Profit </a:t>
            </a:r>
          </a:p>
          <a:p>
            <a:pPr marL="742950" lvl="1"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Which are additive?</a:t>
            </a:r>
          </a:p>
          <a:p>
            <a:pPr marL="285750" indent="-285750">
              <a:buFont typeface="Arial" panose="020B0604020202020204" pitchFamily="34" charset="0"/>
              <a:buChar char="•"/>
            </a:pPr>
            <a:r>
              <a:rPr lang="en-GB" sz="2400" dirty="0"/>
              <a:t>Which are non-additive?</a:t>
            </a:r>
            <a:br>
              <a:rPr lang="en-GB" sz="2400" dirty="0"/>
            </a:br>
            <a:endParaRPr lang="en-GB" sz="2400" dirty="0"/>
          </a:p>
        </p:txBody>
      </p:sp>
    </p:spTree>
    <p:extLst>
      <p:ext uri="{BB962C8B-B14F-4D97-AF65-F5344CB8AC3E}">
        <p14:creationId xmlns:p14="http://schemas.microsoft.com/office/powerpoint/2010/main" val="1174810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33CC99-7480-4016-BE5D-9EB431BDCBBF}"/>
              </a:ext>
            </a:extLst>
          </p:cNvPr>
          <p:cNvSpPr>
            <a:spLocks noGrp="1"/>
          </p:cNvSpPr>
          <p:nvPr>
            <p:ph type="body" sz="quarter" idx="10"/>
          </p:nvPr>
        </p:nvSpPr>
        <p:spPr/>
        <p:txBody>
          <a:bodyPr/>
          <a:lstStyle/>
          <a:p>
            <a:r>
              <a:rPr lang="en-US" dirty="0"/>
              <a:t>Types of Facts (Measures)</a:t>
            </a:r>
            <a:endParaRPr lang="en-GB" dirty="0"/>
          </a:p>
        </p:txBody>
      </p:sp>
      <p:sp>
        <p:nvSpPr>
          <p:cNvPr id="4" name="Slide Number Placeholder 3">
            <a:extLst>
              <a:ext uri="{FF2B5EF4-FFF2-40B4-BE49-F238E27FC236}">
                <a16:creationId xmlns:a16="http://schemas.microsoft.com/office/drawing/2014/main" id="{CF2827FD-A5F8-4031-A255-71412E07EDF6}"/>
              </a:ext>
            </a:extLst>
          </p:cNvPr>
          <p:cNvSpPr>
            <a:spLocks noGrp="1"/>
          </p:cNvSpPr>
          <p:nvPr>
            <p:ph type="sldNum" sz="quarter" idx="4"/>
          </p:nvPr>
        </p:nvSpPr>
        <p:spPr/>
        <p:txBody>
          <a:bodyPr/>
          <a:lstStyle/>
          <a:p>
            <a:fld id="{EF892D59-8F09-EF4B-AD6D-DA609442F868}" type="slidenum">
              <a:rPr lang="en-GB" sz="1000" smtClean="0"/>
              <a:pPr/>
              <a:t>7</a:t>
            </a:fld>
            <a:endParaRPr lang="en-GB" sz="1000" dirty="0"/>
          </a:p>
        </p:txBody>
      </p:sp>
      <p:sp>
        <p:nvSpPr>
          <p:cNvPr id="5" name="Rectangle 4">
            <a:extLst>
              <a:ext uri="{FF2B5EF4-FFF2-40B4-BE49-F238E27FC236}">
                <a16:creationId xmlns:a16="http://schemas.microsoft.com/office/drawing/2014/main" id="{2B507769-FEFB-4435-9113-816EB159646E}"/>
              </a:ext>
            </a:extLst>
          </p:cNvPr>
          <p:cNvSpPr/>
          <p:nvPr/>
        </p:nvSpPr>
        <p:spPr>
          <a:xfrm>
            <a:off x="4651706" y="1349985"/>
            <a:ext cx="7257448" cy="4524315"/>
          </a:xfrm>
          <a:prstGeom prst="rect">
            <a:avLst/>
          </a:prstGeom>
        </p:spPr>
        <p:txBody>
          <a:bodyPr wrap="square">
            <a:spAutoFit/>
          </a:bodyPr>
          <a:lstStyle/>
          <a:p>
            <a:pPr fontAlgn="base"/>
            <a:r>
              <a:rPr lang="en-GB" sz="2400" dirty="0"/>
              <a:t>In our superstore data sample we have: </a:t>
            </a:r>
          </a:p>
          <a:p>
            <a:pPr marL="285750" indent="-285750">
              <a:buFont typeface="Arial" panose="020B0604020202020204" pitchFamily="34" charset="0"/>
              <a:buChar char="•"/>
            </a:pPr>
            <a:r>
              <a:rPr lang="en-GB" sz="2400" dirty="0"/>
              <a:t>Sales</a:t>
            </a:r>
          </a:p>
          <a:p>
            <a:pPr marL="285750" indent="-285750">
              <a:buFont typeface="Arial" panose="020B0604020202020204" pitchFamily="34" charset="0"/>
              <a:buChar char="•"/>
            </a:pPr>
            <a:r>
              <a:rPr lang="en-GB" sz="2400" dirty="0"/>
              <a:t>Quantity</a:t>
            </a:r>
          </a:p>
          <a:p>
            <a:pPr marL="285750" indent="-285750">
              <a:buFont typeface="Arial" panose="020B0604020202020204" pitchFamily="34" charset="0"/>
              <a:buChar char="•"/>
            </a:pPr>
            <a:r>
              <a:rPr lang="en-GB" sz="2400" dirty="0"/>
              <a:t>Discount</a:t>
            </a:r>
          </a:p>
          <a:p>
            <a:pPr marL="285750" indent="-285750">
              <a:buFont typeface="Arial" panose="020B0604020202020204" pitchFamily="34" charset="0"/>
              <a:buChar char="•"/>
            </a:pPr>
            <a:r>
              <a:rPr lang="en-GB" sz="2400" dirty="0"/>
              <a:t>Profit </a:t>
            </a:r>
          </a:p>
          <a:p>
            <a:pPr marL="742950" lvl="1" indent="-285750">
              <a:buFont typeface="Arial" panose="020B0604020202020204" pitchFamily="34" charset="0"/>
              <a:buChar char="•"/>
            </a:pPr>
            <a:endParaRPr lang="en-GB" sz="2400" dirty="0"/>
          </a:p>
          <a:p>
            <a:br>
              <a:rPr lang="en-GB" sz="2400" dirty="0"/>
            </a:br>
            <a:r>
              <a:rPr lang="en-GB" sz="2400" dirty="0"/>
              <a:t>Sales, quantity and profit are </a:t>
            </a:r>
            <a:r>
              <a:rPr lang="en-GB" sz="2400" b="1" dirty="0"/>
              <a:t>additive measures</a:t>
            </a:r>
            <a:r>
              <a:rPr lang="en-GB" sz="2400" dirty="0"/>
              <a:t>.</a:t>
            </a:r>
            <a:endParaRPr lang="en-GB" sz="2400" b="1" dirty="0"/>
          </a:p>
          <a:p>
            <a:endParaRPr lang="en-GB" sz="2400" dirty="0">
              <a:solidFill>
                <a:schemeClr val="accent3">
                  <a:lumMod val="60000"/>
                  <a:lumOff val="40000"/>
                </a:schemeClr>
              </a:solidFill>
            </a:endParaRPr>
          </a:p>
          <a:p>
            <a:r>
              <a:rPr lang="en-GB" sz="2400" dirty="0"/>
              <a:t>Discount is </a:t>
            </a:r>
            <a:r>
              <a:rPr lang="en-GB" sz="2400" b="1" dirty="0"/>
              <a:t>non-additive</a:t>
            </a:r>
            <a:r>
              <a:rPr lang="en-GB" sz="2400" dirty="0"/>
              <a:t> (it’s a %).</a:t>
            </a:r>
          </a:p>
          <a:p>
            <a:pPr marL="285750" indent="-285750">
              <a:buFont typeface="Arial" panose="020B0604020202020204" pitchFamily="34" charset="0"/>
              <a:buChar char="•"/>
            </a:pPr>
            <a:endParaRPr lang="en-GB" sz="2400" dirty="0"/>
          </a:p>
        </p:txBody>
      </p:sp>
    </p:spTree>
    <p:extLst>
      <p:ext uri="{BB962C8B-B14F-4D97-AF65-F5344CB8AC3E}">
        <p14:creationId xmlns:p14="http://schemas.microsoft.com/office/powerpoint/2010/main" val="237471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580A11-CCD0-4796-B76D-3ED15888A23E}"/>
              </a:ext>
            </a:extLst>
          </p:cNvPr>
          <p:cNvSpPr>
            <a:spLocks noGrp="1"/>
          </p:cNvSpPr>
          <p:nvPr>
            <p:ph type="body" sz="quarter" idx="10"/>
          </p:nvPr>
        </p:nvSpPr>
        <p:spPr/>
        <p:txBody>
          <a:bodyPr/>
          <a:lstStyle/>
          <a:p>
            <a:r>
              <a:rPr lang="en-US" dirty="0"/>
              <a:t>Dimension Tables</a:t>
            </a:r>
            <a:endParaRPr lang="en-GB" dirty="0"/>
          </a:p>
        </p:txBody>
      </p:sp>
      <p:sp>
        <p:nvSpPr>
          <p:cNvPr id="4" name="Slide Number Placeholder 3">
            <a:extLst>
              <a:ext uri="{FF2B5EF4-FFF2-40B4-BE49-F238E27FC236}">
                <a16:creationId xmlns:a16="http://schemas.microsoft.com/office/drawing/2014/main" id="{91245E86-B535-4F20-BBB7-7788D2015C59}"/>
              </a:ext>
            </a:extLst>
          </p:cNvPr>
          <p:cNvSpPr>
            <a:spLocks noGrp="1"/>
          </p:cNvSpPr>
          <p:nvPr>
            <p:ph type="sldNum" sz="quarter" idx="4"/>
          </p:nvPr>
        </p:nvSpPr>
        <p:spPr/>
        <p:txBody>
          <a:bodyPr/>
          <a:lstStyle/>
          <a:p>
            <a:fld id="{EF892D59-8F09-EF4B-AD6D-DA609442F868}" type="slidenum">
              <a:rPr lang="en-GB" sz="1000" smtClean="0"/>
              <a:pPr/>
              <a:t>8</a:t>
            </a:fld>
            <a:endParaRPr lang="en-GB" sz="1000" dirty="0"/>
          </a:p>
        </p:txBody>
      </p:sp>
      <p:pic>
        <p:nvPicPr>
          <p:cNvPr id="5" name="Picture 4">
            <a:extLst>
              <a:ext uri="{FF2B5EF4-FFF2-40B4-BE49-F238E27FC236}">
                <a16:creationId xmlns:a16="http://schemas.microsoft.com/office/drawing/2014/main" id="{F6992946-C2FA-435B-A168-688A1010A0E3}"/>
              </a:ext>
            </a:extLst>
          </p:cNvPr>
          <p:cNvPicPr>
            <a:picLocks noChangeAspect="1"/>
          </p:cNvPicPr>
          <p:nvPr/>
        </p:nvPicPr>
        <p:blipFill>
          <a:blip r:embed="rId2"/>
          <a:stretch>
            <a:fillRect/>
          </a:stretch>
        </p:blipFill>
        <p:spPr>
          <a:xfrm>
            <a:off x="9789292" y="2762039"/>
            <a:ext cx="2047875" cy="1552575"/>
          </a:xfrm>
          <a:prstGeom prst="rect">
            <a:avLst/>
          </a:prstGeom>
        </p:spPr>
      </p:pic>
      <p:pic>
        <p:nvPicPr>
          <p:cNvPr id="6" name="Picture 5">
            <a:extLst>
              <a:ext uri="{FF2B5EF4-FFF2-40B4-BE49-F238E27FC236}">
                <a16:creationId xmlns:a16="http://schemas.microsoft.com/office/drawing/2014/main" id="{12C9622B-E566-4B5A-896C-DC36ED2C43E7}"/>
              </a:ext>
            </a:extLst>
          </p:cNvPr>
          <p:cNvPicPr>
            <a:picLocks noChangeAspect="1"/>
          </p:cNvPicPr>
          <p:nvPr/>
        </p:nvPicPr>
        <p:blipFill>
          <a:blip r:embed="rId3"/>
          <a:stretch>
            <a:fillRect/>
          </a:stretch>
        </p:blipFill>
        <p:spPr>
          <a:xfrm>
            <a:off x="9813104" y="1102936"/>
            <a:ext cx="2057400" cy="1181100"/>
          </a:xfrm>
          <a:prstGeom prst="rect">
            <a:avLst/>
          </a:prstGeom>
        </p:spPr>
      </p:pic>
      <p:pic>
        <p:nvPicPr>
          <p:cNvPr id="7" name="Picture 6">
            <a:extLst>
              <a:ext uri="{FF2B5EF4-FFF2-40B4-BE49-F238E27FC236}">
                <a16:creationId xmlns:a16="http://schemas.microsoft.com/office/drawing/2014/main" id="{E9B27382-072A-4229-B1F9-DD3DFCA788B1}"/>
              </a:ext>
            </a:extLst>
          </p:cNvPr>
          <p:cNvPicPr>
            <a:picLocks noChangeAspect="1"/>
          </p:cNvPicPr>
          <p:nvPr/>
        </p:nvPicPr>
        <p:blipFill>
          <a:blip r:embed="rId4"/>
          <a:stretch>
            <a:fillRect/>
          </a:stretch>
        </p:blipFill>
        <p:spPr>
          <a:xfrm>
            <a:off x="9813104" y="4679985"/>
            <a:ext cx="2105025" cy="1581150"/>
          </a:xfrm>
          <a:prstGeom prst="rect">
            <a:avLst/>
          </a:prstGeom>
        </p:spPr>
      </p:pic>
      <p:sp>
        <p:nvSpPr>
          <p:cNvPr id="8" name="Arrow: Pentagon 7">
            <a:extLst>
              <a:ext uri="{FF2B5EF4-FFF2-40B4-BE49-F238E27FC236}">
                <a16:creationId xmlns:a16="http://schemas.microsoft.com/office/drawing/2014/main" id="{E7306C92-7744-48B3-96B6-8E904739EBE3}"/>
              </a:ext>
            </a:extLst>
          </p:cNvPr>
          <p:cNvSpPr/>
          <p:nvPr/>
        </p:nvSpPr>
        <p:spPr>
          <a:xfrm>
            <a:off x="4781830" y="1119414"/>
            <a:ext cx="4947054" cy="105860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Simple Customer dimension allowing selection by customer name, keyed to the fact table by </a:t>
            </a:r>
            <a:r>
              <a:rPr lang="en-GB" dirty="0" err="1"/>
              <a:t>CustId</a:t>
            </a:r>
            <a:r>
              <a:rPr lang="en-GB" dirty="0"/>
              <a:t>.</a:t>
            </a:r>
          </a:p>
        </p:txBody>
      </p:sp>
      <p:sp>
        <p:nvSpPr>
          <p:cNvPr id="9" name="Arrow: Pentagon 8">
            <a:extLst>
              <a:ext uri="{FF2B5EF4-FFF2-40B4-BE49-F238E27FC236}">
                <a16:creationId xmlns:a16="http://schemas.microsoft.com/office/drawing/2014/main" id="{83A99247-7727-4D2B-BB3D-D83202198E47}"/>
              </a:ext>
            </a:extLst>
          </p:cNvPr>
          <p:cNvSpPr/>
          <p:nvPr/>
        </p:nvSpPr>
        <p:spPr>
          <a:xfrm>
            <a:off x="4781830" y="3009026"/>
            <a:ext cx="4947056" cy="105860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Common date dimension with multiple levels of grouping, keyed by </a:t>
            </a:r>
            <a:r>
              <a:rPr lang="en-GB" dirty="0" err="1"/>
              <a:t>DateKey</a:t>
            </a:r>
            <a:r>
              <a:rPr lang="en-GB" dirty="0"/>
              <a:t> to the Fact table.</a:t>
            </a:r>
          </a:p>
        </p:txBody>
      </p:sp>
      <p:sp>
        <p:nvSpPr>
          <p:cNvPr id="10" name="Arrow: Pentagon 9">
            <a:extLst>
              <a:ext uri="{FF2B5EF4-FFF2-40B4-BE49-F238E27FC236}">
                <a16:creationId xmlns:a16="http://schemas.microsoft.com/office/drawing/2014/main" id="{FAEABE80-67C6-4E6B-8ECA-4F1CDD007B5B}"/>
              </a:ext>
            </a:extLst>
          </p:cNvPr>
          <p:cNvSpPr/>
          <p:nvPr/>
        </p:nvSpPr>
        <p:spPr>
          <a:xfrm>
            <a:off x="4781829" y="4935928"/>
            <a:ext cx="4947055" cy="105860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StdCost</a:t>
            </a:r>
            <a:r>
              <a:rPr lang="en-GB" dirty="0"/>
              <a:t> &amp; </a:t>
            </a:r>
            <a:r>
              <a:rPr lang="en-GB" dirty="0" err="1"/>
              <a:t>StdPrice</a:t>
            </a:r>
            <a:r>
              <a:rPr lang="en-GB" dirty="0"/>
              <a:t> not required for dimension operation but may be added as extra information.</a:t>
            </a:r>
          </a:p>
        </p:txBody>
      </p:sp>
    </p:spTree>
    <p:extLst>
      <p:ext uri="{BB962C8B-B14F-4D97-AF65-F5344CB8AC3E}">
        <p14:creationId xmlns:p14="http://schemas.microsoft.com/office/powerpoint/2010/main" val="4271018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291417-B7CC-4D43-8BD4-7EFC40C7E5A4}"/>
              </a:ext>
            </a:extLst>
          </p:cNvPr>
          <p:cNvSpPr>
            <a:spLocks noGrp="1"/>
          </p:cNvSpPr>
          <p:nvPr>
            <p:ph type="body" sz="quarter" idx="10"/>
          </p:nvPr>
        </p:nvSpPr>
        <p:spPr/>
        <p:txBody>
          <a:bodyPr/>
          <a:lstStyle/>
          <a:p>
            <a:r>
              <a:rPr lang="en-US" dirty="0"/>
              <a:t>Date Dimension</a:t>
            </a:r>
            <a:endParaRPr lang="en-GB" dirty="0"/>
          </a:p>
        </p:txBody>
      </p:sp>
      <p:sp>
        <p:nvSpPr>
          <p:cNvPr id="4" name="Slide Number Placeholder 3">
            <a:extLst>
              <a:ext uri="{FF2B5EF4-FFF2-40B4-BE49-F238E27FC236}">
                <a16:creationId xmlns:a16="http://schemas.microsoft.com/office/drawing/2014/main" id="{D62F8243-659A-43AE-8AEA-AEFF19C9639A}"/>
              </a:ext>
            </a:extLst>
          </p:cNvPr>
          <p:cNvSpPr>
            <a:spLocks noGrp="1"/>
          </p:cNvSpPr>
          <p:nvPr>
            <p:ph type="sldNum" sz="quarter" idx="4"/>
          </p:nvPr>
        </p:nvSpPr>
        <p:spPr/>
        <p:txBody>
          <a:bodyPr/>
          <a:lstStyle/>
          <a:p>
            <a:fld id="{EF892D59-8F09-EF4B-AD6D-DA609442F868}" type="slidenum">
              <a:rPr lang="en-GB" sz="1000" smtClean="0"/>
              <a:pPr/>
              <a:t>9</a:t>
            </a:fld>
            <a:endParaRPr lang="en-GB" sz="1000" dirty="0"/>
          </a:p>
        </p:txBody>
      </p:sp>
      <p:sp>
        <p:nvSpPr>
          <p:cNvPr id="5" name="Rectangle 4">
            <a:extLst>
              <a:ext uri="{FF2B5EF4-FFF2-40B4-BE49-F238E27FC236}">
                <a16:creationId xmlns:a16="http://schemas.microsoft.com/office/drawing/2014/main" id="{7FC6305B-1FE2-4D18-9284-A7C28C26823D}"/>
              </a:ext>
            </a:extLst>
          </p:cNvPr>
          <p:cNvSpPr/>
          <p:nvPr/>
        </p:nvSpPr>
        <p:spPr>
          <a:xfrm>
            <a:off x="4533297" y="1349985"/>
            <a:ext cx="7508607" cy="2862322"/>
          </a:xfrm>
          <a:prstGeom prst="rect">
            <a:avLst/>
          </a:prstGeom>
        </p:spPr>
        <p:txBody>
          <a:bodyPr wrap="square">
            <a:spAutoFit/>
          </a:bodyPr>
          <a:lstStyle/>
          <a:p>
            <a:pPr marL="285750" indent="-285750">
              <a:buFont typeface="Arial" panose="020B0604020202020204" pitchFamily="34" charset="0"/>
              <a:buChar char="•"/>
            </a:pPr>
            <a:r>
              <a:rPr lang="en-GB" sz="2000" dirty="0"/>
              <a:t>Enables the user to analyse and summarise data in sectors of time.</a:t>
            </a:r>
          </a:p>
          <a:p>
            <a:pPr marL="914400" lvl="1" indent="-457200">
              <a:buSzPct val="80000"/>
              <a:buFont typeface="Courier New" panose="02070309020205020404" pitchFamily="49" charset="0"/>
              <a:buChar char="o"/>
            </a:pPr>
            <a:r>
              <a:rPr lang="en-GB" sz="2000" dirty="0"/>
              <a:t>Financial year, quarter, month or week etc. </a:t>
            </a:r>
          </a:p>
          <a:p>
            <a:pPr marL="914400" lvl="1" indent="-457200">
              <a:buSzPct val="80000"/>
              <a:buFont typeface="Courier New" panose="02070309020205020404" pitchFamily="49" charset="0"/>
              <a:buChar char="o"/>
            </a:pPr>
            <a:endParaRPr lang="en-GB" sz="2000" dirty="0"/>
          </a:p>
          <a:p>
            <a:pPr marL="285750" indent="-285750">
              <a:buFont typeface="Arial" panose="020B0604020202020204" pitchFamily="34" charset="0"/>
              <a:buChar char="•"/>
            </a:pPr>
            <a:r>
              <a:rPr lang="en-GB" sz="2000" dirty="0"/>
              <a:t>Date dimension table provides a reusable date lookup to help ease the creation of date based reports.</a:t>
            </a:r>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r>
              <a:rPr lang="en-GB" sz="2000" dirty="0"/>
              <a:t>Date dimensions are usually </a:t>
            </a:r>
            <a:r>
              <a:rPr lang="en-GB" sz="2000" b="1" dirty="0"/>
              <a:t>hierarchical</a:t>
            </a:r>
            <a:r>
              <a:rPr lang="en-GB" sz="2000" dirty="0"/>
              <a:t>.</a:t>
            </a:r>
            <a:endParaRPr lang="en-GB" sz="2000" b="1" dirty="0"/>
          </a:p>
          <a:p>
            <a:pPr marL="914400" lvl="1" indent="-457200">
              <a:buSzPct val="80000"/>
              <a:buFont typeface="Courier New" panose="02070309020205020404" pitchFamily="49" charset="0"/>
              <a:buChar char="o"/>
            </a:pPr>
            <a:r>
              <a:rPr lang="en-GB" sz="2000" dirty="0"/>
              <a:t>Year &gt; quarter &gt; month &gt; week &gt; day</a:t>
            </a:r>
          </a:p>
        </p:txBody>
      </p:sp>
    </p:spTree>
    <p:extLst>
      <p:ext uri="{BB962C8B-B14F-4D97-AF65-F5344CB8AC3E}">
        <p14:creationId xmlns:p14="http://schemas.microsoft.com/office/powerpoint/2010/main" val="7770880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61ba5a240904b86632099fc56e12dead204a13"/>
</p:tagLst>
</file>

<file path=ppt/theme/theme1.xml><?xml version="1.0" encoding="utf-8"?>
<a:theme xmlns:a="http://schemas.openxmlformats.org/drawingml/2006/main" name="Master_Primary_Colors">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2.xml><?xml version="1.0" encoding="utf-8"?>
<a:theme xmlns:a="http://schemas.openxmlformats.org/drawingml/2006/main" name="Master_Red_and_Purpl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3.xml><?xml version="1.0" encoding="utf-8"?>
<a:theme xmlns:a="http://schemas.openxmlformats.org/drawingml/2006/main" name="Master_Yellow_and_Orang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4.xml><?xml version="1.0" encoding="utf-8"?>
<a:theme xmlns:a="http://schemas.openxmlformats.org/drawingml/2006/main" name="Master_Blu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5.xml><?xml version="1.0" encoding="utf-8"?>
<a:theme xmlns:a="http://schemas.openxmlformats.org/drawingml/2006/main" name="Master_Neutral">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9e706368-9a73-4dcc-9221-b8fc62424fbc" xsi:nil="true"/>
    <lcf76f155ced4ddcb4097134ff3c332f xmlns="eb7c3fc1-ccd5-477b-94a4-7b6dc96a8d59">
      <Terms xmlns="http://schemas.microsoft.com/office/infopath/2007/PartnerControls"/>
    </lcf76f155ced4ddcb4097134ff3c332f>
    <SharedWithUsers xmlns="9e706368-9a73-4dcc-9221-b8fc62424fbc">
      <UserInfo>
        <DisplayName/>
        <AccountId xsi:nil="true"/>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117C33DDE971642A3AD62E1BE8FB4A8" ma:contentTypeVersion="16" ma:contentTypeDescription="Create a new document." ma:contentTypeScope="" ma:versionID="2d482326ed6abccb680c2fb5279ff5b4">
  <xsd:schema xmlns:xsd="http://www.w3.org/2001/XMLSchema" xmlns:xs="http://www.w3.org/2001/XMLSchema" xmlns:p="http://schemas.microsoft.com/office/2006/metadata/properties" xmlns:ns2="eb7c3fc1-ccd5-477b-94a4-7b6dc96a8d59" xmlns:ns3="9e706368-9a73-4dcc-9221-b8fc62424fbc" targetNamespace="http://schemas.microsoft.com/office/2006/metadata/properties" ma:root="true" ma:fieldsID="4bacf5dff54837fa659c6a8c2447bdd0" ns2:_="" ns3:_="">
    <xsd:import namespace="eb7c3fc1-ccd5-477b-94a4-7b6dc96a8d59"/>
    <xsd:import namespace="9e706368-9a73-4dcc-9221-b8fc62424fb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7c3fc1-ccd5-477b-94a4-7b6dc96a8d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e706368-9a73-4dcc-9221-b8fc62424fb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80d56f4e-fc78-4139-b8cb-10eb5f78ae8a}" ma:internalName="TaxCatchAll" ma:showField="CatchAllData" ma:web="9e706368-9a73-4dcc-9221-b8fc62424fb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54FD4C0-AF61-4457-ADCF-4CFE3F92DA4C}">
  <ds:schemaRefs>
    <ds:schemaRef ds:uri="http://purl.org/dc/elements/1.1/"/>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http://schemas.microsoft.com/office/2006/metadata/properties"/>
    <ds:schemaRef ds:uri="448C177D-8930-4CE7-B892-EC306B91C362"/>
    <ds:schemaRef ds:uri="http://www.w3.org/XML/1998/namespace"/>
    <ds:schemaRef ds:uri="http://purl.org/dc/dcmitype/"/>
    <ds:schemaRef ds:uri="ceed27fb-8f78-4880-a905-723daa81eca1"/>
    <ds:schemaRef ds:uri="3cf4cf88-21af-4b6b-9d6b-47b2c5bac800"/>
  </ds:schemaRefs>
</ds:datastoreItem>
</file>

<file path=customXml/itemProps2.xml><?xml version="1.0" encoding="utf-8"?>
<ds:datastoreItem xmlns:ds="http://schemas.openxmlformats.org/officeDocument/2006/customXml" ds:itemID="{BB466F22-B209-49D5-9C6F-CD2632AF8CF6}">
  <ds:schemaRefs>
    <ds:schemaRef ds:uri="http://schemas.microsoft.com/sharepoint/v3/contenttype/forms"/>
  </ds:schemaRefs>
</ds:datastoreItem>
</file>

<file path=customXml/itemProps3.xml><?xml version="1.0" encoding="utf-8"?>
<ds:datastoreItem xmlns:ds="http://schemas.openxmlformats.org/officeDocument/2006/customXml" ds:itemID="{C275D9DE-1856-4268-9F36-7DE00D84D779}"/>
</file>

<file path=docProps/app.xml><?xml version="1.0" encoding="utf-8"?>
<Properties xmlns="http://schemas.openxmlformats.org/officeDocument/2006/extended-properties" xmlns:vt="http://schemas.openxmlformats.org/officeDocument/2006/docPropsVTypes">
  <TotalTime>20</TotalTime>
  <Words>1371</Words>
  <Application>Microsoft Office PowerPoint</Application>
  <PresentationFormat>Widescreen</PresentationFormat>
  <Paragraphs>180</Paragraphs>
  <Slides>21</Slides>
  <Notes>6</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21</vt:i4>
      </vt:variant>
    </vt:vector>
  </HeadingPairs>
  <TitlesOfParts>
    <vt:vector size="31" baseType="lpstr">
      <vt:lpstr>Arial</vt:lpstr>
      <vt:lpstr>Calibri</vt:lpstr>
      <vt:lpstr>Courier New</vt:lpstr>
      <vt:lpstr>Montserrat</vt:lpstr>
      <vt:lpstr>Montserrat Black</vt:lpstr>
      <vt:lpstr>Master_Primary_Colors</vt:lpstr>
      <vt:lpstr>Master_Red_and_Purple</vt:lpstr>
      <vt:lpstr>Master_Yellow_and_Orange</vt:lpstr>
      <vt:lpstr>Master_Blue</vt:lpstr>
      <vt:lpstr>Master_Neutral</vt:lpstr>
      <vt:lpstr>OLAP schema design – deep dive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OLAP schema design – deep dive </dc:title>
  <dc:creator>Spore, Hayley</dc:creator>
  <cp:lastModifiedBy>Beecroft, Natalie</cp:lastModifiedBy>
  <cp:revision>4</cp:revision>
  <dcterms:created xsi:type="dcterms:W3CDTF">2021-08-11T12:24:20Z</dcterms:created>
  <dcterms:modified xsi:type="dcterms:W3CDTF">2022-07-27T14:56:10Z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0x010100A117C33DDE971642A3AD62E1BE8FB4A8</vt:lpwstr>
  </property>
  <property fmtid="{D5CDD505-2E9C-101B-9397-08002B2CF9AE}" pid="3" name="BookType">
    <vt:lpwstr>4</vt:lpwstr>
  </property>
  <property fmtid="{D5CDD505-2E9C-101B-9397-08002B2CF9AE}" pid="4" name="MediaServiceImageTags">
    <vt:lpwstr/>
  </property>
  <property fmtid="{D5CDD505-2E9C-101B-9397-08002B2CF9AE}" pid="5" name="xd_ProgID">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y fmtid="{D5CDD505-2E9C-101B-9397-08002B2CF9AE}" pid="11" name="TriggerFlowInfo">
    <vt:lpwstr/>
  </property>
  <property fmtid="{D5CDD505-2E9C-101B-9397-08002B2CF9AE}" pid="12" name="xd_Signature">
    <vt:bool>false</vt:bool>
  </property>
</Properties>
</file>